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3" r:id="rId4"/>
    <p:sldId id="264" r:id="rId5"/>
    <p:sldId id="268" r:id="rId6"/>
    <p:sldId id="265" r:id="rId7"/>
    <p:sldId id="266" r:id="rId8"/>
    <p:sldId id="262" r:id="rId9"/>
    <p:sldId id="267" r:id="rId10"/>
    <p:sldId id="261" r:id="rId11"/>
    <p:sldId id="260" r:id="rId12"/>
    <p:sldId id="269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D28BD2-9BE0-4318-ACFD-2F2E8B044A43}">
  <a:tblStyle styleId="{39D28BD2-9BE0-4318-ACFD-2F2E8B044A43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16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7915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clip/UgkxQKsiU90C-6XWZaq2hljfCs4Ue5OVLy1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/>
              <a:t>DX3D 포트폴리오</a:t>
            </a:r>
            <a:br>
              <a:rPr lang="ko-KR"/>
            </a:br>
            <a:r>
              <a:rPr lang="ko-KR"/>
              <a:t>파이어엠블렘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524000" y="4387932"/>
            <a:ext cx="9144000" cy="869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배한진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D4FF6-83FC-4A52-9F10-C74F40DC3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82" y="18325"/>
            <a:ext cx="10515600" cy="1325700"/>
          </a:xfrm>
        </p:spPr>
        <p:txBody>
          <a:bodyPr/>
          <a:lstStyle/>
          <a:p>
            <a:r>
              <a:rPr lang="ko-KR" altLang="en-US" dirty="0"/>
              <a:t>모델</a:t>
            </a:r>
            <a:r>
              <a:rPr lang="en-US" altLang="ko-KR" dirty="0"/>
              <a:t>&amp;</a:t>
            </a:r>
            <a:r>
              <a:rPr lang="ko-KR" altLang="en-US" dirty="0"/>
              <a:t>애니메이션 </a:t>
            </a:r>
            <a:r>
              <a:rPr lang="ko-KR" altLang="en-US" dirty="0" err="1"/>
              <a:t>인스턴싱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24C65D-B9D7-44B6-9FE3-02551566F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582" y="1344025"/>
            <a:ext cx="5082309" cy="2673793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중복되는 모델과 애니메이션 데이터를 하나씩만 저장</a:t>
            </a:r>
            <a:endParaRPr lang="en-US" altLang="ko-KR" sz="1800" dirty="0"/>
          </a:p>
          <a:p>
            <a:r>
              <a:rPr lang="ko-KR" altLang="en-US" sz="1800" dirty="0"/>
              <a:t>트랜스폼과 프레임 데이터만을 각각의 객체가 갖는 방식으로 구현</a:t>
            </a:r>
            <a:endParaRPr lang="en-US" altLang="ko-KR" sz="1800" dirty="0"/>
          </a:p>
          <a:p>
            <a:r>
              <a:rPr lang="en-US" altLang="ko-KR" sz="1600" dirty="0"/>
              <a:t>ID3D11DeviceContext::</a:t>
            </a:r>
            <a:r>
              <a:rPr lang="en-US" altLang="ko-KR" sz="1600" dirty="0" err="1"/>
              <a:t>DrawIndexedInstanced</a:t>
            </a:r>
            <a:r>
              <a:rPr lang="ko-KR" altLang="en-US" sz="1800" dirty="0"/>
              <a:t>를 사용해 데이터를 일괄적으로 전달</a:t>
            </a:r>
            <a:r>
              <a:rPr lang="en-US" altLang="ko-KR" sz="1800" dirty="0"/>
              <a:t>(</a:t>
            </a:r>
            <a:r>
              <a:rPr lang="ko-KR" altLang="en-US" sz="1800" dirty="0"/>
              <a:t>호출 </a:t>
            </a:r>
            <a:r>
              <a:rPr lang="en-US" altLang="ko-KR" sz="1800" dirty="0"/>
              <a:t>1</a:t>
            </a:r>
            <a:r>
              <a:rPr lang="ko-KR" altLang="en-US" sz="1800" dirty="0"/>
              <a:t>회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/>
              <a:t>캐릭터</a:t>
            </a:r>
            <a:r>
              <a:rPr lang="en-US" altLang="ko-KR" sz="1800" dirty="0"/>
              <a:t>, </a:t>
            </a:r>
            <a:r>
              <a:rPr lang="ko-KR" altLang="en-US" sz="1800" dirty="0"/>
              <a:t>무기 출력에 사용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무기는 트랜스폼만</a:t>
            </a:r>
            <a:r>
              <a:rPr lang="en-US" altLang="ko-KR" sz="18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60E124-B8F1-4025-97AE-DAB0C6CB1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766" y="4017818"/>
            <a:ext cx="3203178" cy="2447991"/>
          </a:xfrm>
          <a:prstGeom prst="rect">
            <a:avLst/>
          </a:prstGeom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454D1189-98CF-4B85-A16B-BCA1CE5DBDDD}"/>
              </a:ext>
            </a:extLst>
          </p:cNvPr>
          <p:cNvSpPr txBox="1">
            <a:spLocks/>
          </p:cNvSpPr>
          <p:nvPr/>
        </p:nvSpPr>
        <p:spPr>
          <a:xfrm>
            <a:off x="6096000" y="1344025"/>
            <a:ext cx="5082309" cy="3375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class </a:t>
            </a:r>
            <a:r>
              <a:rPr lang="en-US" altLang="ko-KR" sz="1200" dirty="0" err="1">
                <a:solidFill>
                  <a:schemeClr val="accent6"/>
                </a:solidFill>
              </a:rPr>
              <a:t>ModelAnimationInstancing</a:t>
            </a:r>
            <a:r>
              <a:rPr lang="en-US" altLang="ko-KR" sz="1200" dirty="0">
                <a:solidFill>
                  <a:schemeClr val="accent6"/>
                </a:solidFill>
              </a:rPr>
              <a:t> {</a:t>
            </a:r>
          </a:p>
          <a:p>
            <a:pPr marL="114300" indent="0">
              <a:buNone/>
            </a:pPr>
            <a:r>
              <a:rPr lang="ko-KR" altLang="en-US" sz="1200" dirty="0">
                <a:solidFill>
                  <a:schemeClr val="accent6"/>
                </a:solidFill>
              </a:rPr>
              <a:t>메소드</a:t>
            </a:r>
            <a:r>
              <a:rPr lang="en-US" altLang="ko-KR" sz="1200" dirty="0">
                <a:solidFill>
                  <a:schemeClr val="accent6"/>
                </a:solidFill>
              </a:rPr>
              <a:t>: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Update();  //</a:t>
            </a:r>
            <a:r>
              <a:rPr lang="ko-KR" altLang="en-US" sz="1200" dirty="0">
                <a:solidFill>
                  <a:schemeClr val="accent6"/>
                </a:solidFill>
              </a:rPr>
              <a:t>시간 진행에 따라 모션 갱신</a:t>
            </a:r>
            <a:endParaRPr lang="en-US" altLang="ko-KR" sz="12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Render();  //</a:t>
            </a:r>
            <a:r>
              <a:rPr lang="ko-KR" altLang="en-US" sz="1200" dirty="0">
                <a:solidFill>
                  <a:schemeClr val="accent6"/>
                </a:solidFill>
              </a:rPr>
              <a:t>등록된 정보를 일괄적으로 출력</a:t>
            </a:r>
            <a:endParaRPr lang="en-US" altLang="ko-KR" sz="12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ko-KR" altLang="en-US" sz="1200" dirty="0">
                <a:solidFill>
                  <a:schemeClr val="accent6"/>
                </a:solidFill>
              </a:rPr>
              <a:t>멤버</a:t>
            </a:r>
            <a:r>
              <a:rPr lang="en-US" altLang="ko-KR" sz="1200" dirty="0">
                <a:solidFill>
                  <a:schemeClr val="accent6"/>
                </a:solidFill>
              </a:rPr>
              <a:t>: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  <a:r>
              <a:rPr lang="ko-KR" altLang="en-US" sz="1200" dirty="0">
                <a:solidFill>
                  <a:schemeClr val="accent6"/>
                </a:solidFill>
              </a:rPr>
              <a:t>모델 데이터</a:t>
            </a:r>
            <a:r>
              <a:rPr lang="en-US" altLang="ko-KR" sz="12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  <a:r>
              <a:rPr lang="ko-KR" altLang="en-US" sz="1200" dirty="0">
                <a:solidFill>
                  <a:schemeClr val="accent6"/>
                </a:solidFill>
              </a:rPr>
              <a:t>애니메이션 클립</a:t>
            </a:r>
            <a:r>
              <a:rPr lang="en-US" altLang="ko-KR" sz="1200" dirty="0">
                <a:solidFill>
                  <a:schemeClr val="accent6"/>
                </a:solidFill>
              </a:rPr>
              <a:t>[];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  <a:r>
              <a:rPr lang="ko-KR" altLang="en-US" sz="1200" dirty="0">
                <a:solidFill>
                  <a:schemeClr val="accent6"/>
                </a:solidFill>
              </a:rPr>
              <a:t>등록된 트랜스폼</a:t>
            </a:r>
            <a:r>
              <a:rPr lang="en-US" altLang="ko-KR" sz="1200" dirty="0">
                <a:solidFill>
                  <a:schemeClr val="accent6"/>
                </a:solidFill>
              </a:rPr>
              <a:t>*[];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>
                <a:solidFill>
                  <a:srgbClr val="92D050"/>
                </a:solidFill>
              </a:rPr>
              <a:t>다른 객체가 사용할 연동 트랜스폼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  <a:r>
              <a:rPr lang="ko-KR" altLang="en-US" sz="1200" dirty="0">
                <a:solidFill>
                  <a:schemeClr val="accent6"/>
                </a:solidFill>
              </a:rPr>
              <a:t>모션 정보</a:t>
            </a:r>
            <a:r>
              <a:rPr lang="en-US" altLang="ko-KR" sz="1200" dirty="0">
                <a:solidFill>
                  <a:schemeClr val="accent6"/>
                </a:solidFill>
              </a:rPr>
              <a:t>[]; 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>
                <a:solidFill>
                  <a:srgbClr val="92D050"/>
                </a:solidFill>
              </a:rPr>
              <a:t>각 트랜스폼이 현재 실행중인 시간</a:t>
            </a:r>
            <a:r>
              <a:rPr lang="en-US" altLang="ko-KR" sz="1200" dirty="0">
                <a:solidFill>
                  <a:srgbClr val="92D050"/>
                </a:solidFill>
              </a:rPr>
              <a:t>, </a:t>
            </a:r>
            <a:r>
              <a:rPr lang="ko-KR" altLang="en-US" sz="1200" dirty="0">
                <a:solidFill>
                  <a:srgbClr val="92D050"/>
                </a:solidFill>
              </a:rPr>
              <a:t>프레임 정보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}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0EEFDE27-F39B-4EEA-B7FD-2EAADC9F378A}"/>
              </a:ext>
            </a:extLst>
          </p:cNvPr>
          <p:cNvSpPr txBox="1">
            <a:spLocks/>
          </p:cNvSpPr>
          <p:nvPr/>
        </p:nvSpPr>
        <p:spPr>
          <a:xfrm>
            <a:off x="6096000" y="4812145"/>
            <a:ext cx="5082309" cy="18888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ko-KR" altLang="en-US" sz="1200" dirty="0">
                <a:solidFill>
                  <a:schemeClr val="accent6"/>
                </a:solidFill>
              </a:rPr>
              <a:t>프레임 업데이트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>
                <a:solidFill>
                  <a:srgbClr val="92D050"/>
                </a:solidFill>
              </a:rPr>
              <a:t>각</a:t>
            </a:r>
            <a:r>
              <a:rPr lang="en-US" altLang="ko-KR" sz="1200" dirty="0">
                <a:solidFill>
                  <a:srgbClr val="92D050"/>
                </a:solidFill>
              </a:rPr>
              <a:t> </a:t>
            </a:r>
            <a:r>
              <a:rPr lang="ko-KR" altLang="en-US" sz="1200" dirty="0">
                <a:solidFill>
                  <a:srgbClr val="92D050"/>
                </a:solidFill>
              </a:rPr>
              <a:t>모션 별로 적용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{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  <a:r>
              <a:rPr lang="ko-KR" altLang="en-US" sz="1200" dirty="0">
                <a:solidFill>
                  <a:schemeClr val="accent6"/>
                </a:solidFill>
              </a:rPr>
              <a:t>경과시간 </a:t>
            </a:r>
            <a:r>
              <a:rPr lang="en-US" altLang="ko-KR" sz="1200" dirty="0">
                <a:solidFill>
                  <a:schemeClr val="accent6"/>
                </a:solidFill>
              </a:rPr>
              <a:t>+= </a:t>
            </a:r>
            <a:r>
              <a:rPr lang="ko-KR" altLang="en-US" sz="1200" dirty="0">
                <a:solidFill>
                  <a:schemeClr val="accent6"/>
                </a:solidFill>
              </a:rPr>
              <a:t>시간경과</a:t>
            </a:r>
            <a:r>
              <a:rPr lang="en-US" altLang="ko-KR" sz="12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if(</a:t>
            </a:r>
            <a:r>
              <a:rPr lang="ko-KR" altLang="en-US" sz="1200" dirty="0">
                <a:solidFill>
                  <a:schemeClr val="accent6"/>
                </a:solidFill>
              </a:rPr>
              <a:t>경과시간 </a:t>
            </a:r>
            <a:r>
              <a:rPr lang="en-US" altLang="ko-KR" sz="1200" dirty="0">
                <a:solidFill>
                  <a:schemeClr val="accent6"/>
                </a:solidFill>
              </a:rPr>
              <a:t>&gt;= </a:t>
            </a:r>
            <a:r>
              <a:rPr lang="ko-KR" altLang="en-US" sz="1200" dirty="0" err="1">
                <a:solidFill>
                  <a:schemeClr val="accent6"/>
                </a:solidFill>
              </a:rPr>
              <a:t>프레임구동시간</a:t>
            </a:r>
            <a:r>
              <a:rPr lang="en-US" altLang="ko-KR" sz="1200" dirty="0">
                <a:solidFill>
                  <a:schemeClr val="accent6"/>
                </a:solidFill>
              </a:rPr>
              <a:t>) {</a:t>
            </a:r>
          </a:p>
          <a:p>
            <a:pPr marL="114300" indent="0">
              <a:buNone/>
            </a:pPr>
            <a:r>
              <a:rPr lang="ko-KR" altLang="en-US" sz="1200" dirty="0">
                <a:solidFill>
                  <a:schemeClr val="accent6"/>
                </a:solidFill>
              </a:rPr>
              <a:t>          프레임 </a:t>
            </a:r>
            <a:r>
              <a:rPr lang="en-US" altLang="ko-KR" sz="1200" dirty="0">
                <a:solidFill>
                  <a:schemeClr val="accent6"/>
                </a:solidFill>
              </a:rPr>
              <a:t>= </a:t>
            </a:r>
            <a:r>
              <a:rPr lang="ko-KR" altLang="en-US" sz="1200" dirty="0">
                <a:solidFill>
                  <a:schemeClr val="accent6"/>
                </a:solidFill>
              </a:rPr>
              <a:t>다음 프레임</a:t>
            </a:r>
            <a:r>
              <a:rPr lang="en-US" altLang="ko-KR" sz="1200" dirty="0">
                <a:solidFill>
                  <a:schemeClr val="accent6"/>
                </a:solidFill>
              </a:rPr>
              <a:t>; </a:t>
            </a:r>
            <a:r>
              <a:rPr lang="ko-KR" altLang="en-US" sz="1200" dirty="0">
                <a:solidFill>
                  <a:schemeClr val="accent6"/>
                </a:solidFill>
              </a:rPr>
              <a:t>경과시간 </a:t>
            </a:r>
            <a:r>
              <a:rPr lang="en-US" altLang="ko-KR" sz="1200" dirty="0">
                <a:solidFill>
                  <a:schemeClr val="accent6"/>
                </a:solidFill>
              </a:rPr>
              <a:t>-= </a:t>
            </a:r>
            <a:r>
              <a:rPr lang="ko-KR" altLang="en-US" sz="1200" dirty="0" err="1">
                <a:solidFill>
                  <a:schemeClr val="accent6"/>
                </a:solidFill>
              </a:rPr>
              <a:t>프레임구동시간</a:t>
            </a:r>
            <a:r>
              <a:rPr lang="en-US" altLang="ko-KR" sz="12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}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0657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3F836-27E3-4C14-9010-82F346580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89" y="0"/>
            <a:ext cx="10515600" cy="1325700"/>
          </a:xfrm>
        </p:spPr>
        <p:txBody>
          <a:bodyPr/>
          <a:lstStyle/>
          <a:p>
            <a:r>
              <a:rPr lang="ko-KR" altLang="en-US" dirty="0"/>
              <a:t>그림자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9E3E2A-2E5E-4DA9-B9F6-E784BE097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232" y="1046746"/>
            <a:ext cx="5470357" cy="238225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별도의 뷰에 빛 위치에서 바라본 물체들을 거리 별로 출력</a:t>
            </a:r>
            <a:r>
              <a:rPr lang="en-US" altLang="ko-KR" dirty="0"/>
              <a:t> =&gt; </a:t>
            </a:r>
            <a:r>
              <a:rPr lang="ko-KR" altLang="en-US" dirty="0" err="1"/>
              <a:t>깊이맵</a:t>
            </a:r>
            <a:endParaRPr lang="en-US" altLang="ko-KR" dirty="0"/>
          </a:p>
          <a:p>
            <a:r>
              <a:rPr lang="ko-KR" altLang="en-US" dirty="0" err="1"/>
              <a:t>깊이맵에는</a:t>
            </a:r>
            <a:r>
              <a:rPr lang="ko-KR" altLang="en-US" dirty="0"/>
              <a:t> 해당 위치에 가장 가까운 거리의 물체가 저장된다</a:t>
            </a:r>
            <a:endParaRPr lang="en-US" altLang="ko-KR" dirty="0"/>
          </a:p>
          <a:p>
            <a:r>
              <a:rPr lang="ko-KR" altLang="en-US" dirty="0"/>
              <a:t>물체 출력 시 </a:t>
            </a:r>
            <a:r>
              <a:rPr lang="ko-KR" altLang="en-US" dirty="0" err="1"/>
              <a:t>깊이맵에</a:t>
            </a:r>
            <a:r>
              <a:rPr lang="ko-KR" altLang="en-US" dirty="0"/>
              <a:t> 저장된 값과 비교해 더 먼 거리라면 그림자 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E91D1E-19E4-4CE0-BFAB-7108B5E58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32" y="3603771"/>
            <a:ext cx="1914792" cy="1914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EB57B5-7586-4477-9AF4-ABCC3F168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025" y="3603771"/>
            <a:ext cx="3848334" cy="2246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4BA06A-05F8-4C7D-B5BE-9624FA44C421}"/>
              </a:ext>
            </a:extLst>
          </p:cNvPr>
          <p:cNvSpPr txBox="1"/>
          <p:nvPr/>
        </p:nvSpPr>
        <p:spPr>
          <a:xfrm>
            <a:off x="469232" y="5597205"/>
            <a:ext cx="19147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깊이 맵 </a:t>
            </a:r>
            <a:r>
              <a:rPr lang="en-US" altLang="ko-KR" dirty="0"/>
              <a:t>-&gt; </a:t>
            </a:r>
            <a:r>
              <a:rPr lang="ko-KR" altLang="en-US" dirty="0"/>
              <a:t>그림자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DE590476-3A62-4B5F-89B7-BD57D86C74FB}"/>
              </a:ext>
            </a:extLst>
          </p:cNvPr>
          <p:cNvSpPr txBox="1">
            <a:spLocks/>
          </p:cNvSpPr>
          <p:nvPr/>
        </p:nvSpPr>
        <p:spPr>
          <a:xfrm>
            <a:off x="6461367" y="324853"/>
            <a:ext cx="5082309" cy="23822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en-US" altLang="ko-KR" sz="1200" dirty="0" err="1">
                <a:solidFill>
                  <a:srgbClr val="92D050"/>
                </a:solidFill>
              </a:rPr>
              <a:t>DepthMap.hlsl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 err="1">
                <a:solidFill>
                  <a:schemeClr val="accent6"/>
                </a:solidFill>
              </a:rPr>
              <a:t>PixelInput</a:t>
            </a:r>
            <a:r>
              <a:rPr lang="ko-KR" altLang="en-US" sz="1200" dirty="0">
                <a:solidFill>
                  <a:schemeClr val="accent6"/>
                </a:solidFill>
              </a:rPr>
              <a:t> </a:t>
            </a:r>
            <a:r>
              <a:rPr lang="en-US" altLang="ko-KR" sz="1200" dirty="0">
                <a:solidFill>
                  <a:schemeClr val="accent6"/>
                </a:solidFill>
              </a:rPr>
              <a:t>VS(Vertex input)</a:t>
            </a:r>
            <a:r>
              <a:rPr lang="ko-KR" altLang="en-US" sz="1200" dirty="0">
                <a:solidFill>
                  <a:schemeClr val="accent6"/>
                </a:solidFill>
              </a:rPr>
              <a:t> </a:t>
            </a:r>
            <a:r>
              <a:rPr lang="en-US" altLang="ko-KR" sz="1200" dirty="0">
                <a:solidFill>
                  <a:schemeClr val="accent6"/>
                </a:solidFill>
              </a:rPr>
              <a:t>{  }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float4 PS(</a:t>
            </a:r>
            <a:r>
              <a:rPr lang="en-US" altLang="ko-KR" sz="1200" dirty="0" err="1">
                <a:solidFill>
                  <a:schemeClr val="accent6"/>
                </a:solidFill>
              </a:rPr>
              <a:t>PixelInput</a:t>
            </a:r>
            <a:r>
              <a:rPr lang="en-US" altLang="ko-KR" sz="1200" dirty="0">
                <a:solidFill>
                  <a:schemeClr val="accent6"/>
                </a:solidFill>
              </a:rPr>
              <a:t> input) : SV_TARGET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{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float depth = </a:t>
            </a:r>
            <a:r>
              <a:rPr lang="en-US" altLang="ko-KR" sz="1200" dirty="0" err="1">
                <a:solidFill>
                  <a:schemeClr val="accent6"/>
                </a:solidFill>
              </a:rPr>
              <a:t>input.pos.z</a:t>
            </a:r>
            <a:r>
              <a:rPr lang="en-US" altLang="ko-KR" sz="1200" dirty="0">
                <a:solidFill>
                  <a:schemeClr val="accent6"/>
                </a:solidFill>
              </a:rPr>
              <a:t> / </a:t>
            </a:r>
            <a:r>
              <a:rPr lang="en-US" altLang="ko-KR" sz="1200" dirty="0" err="1">
                <a:solidFill>
                  <a:schemeClr val="accent6"/>
                </a:solidFill>
              </a:rPr>
              <a:t>input.pos.w</a:t>
            </a:r>
            <a:r>
              <a:rPr lang="en-US" altLang="ko-KR" sz="1200" dirty="0">
                <a:solidFill>
                  <a:schemeClr val="accent6"/>
                </a:solidFill>
              </a:rPr>
              <a:t>;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>
                <a:solidFill>
                  <a:srgbClr val="92D050"/>
                </a:solidFill>
              </a:rPr>
              <a:t>깊이 값 정규화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return float4(</a:t>
            </a:r>
            <a:r>
              <a:rPr lang="en-US" altLang="ko-KR" sz="1200" dirty="0" err="1">
                <a:solidFill>
                  <a:schemeClr val="accent6"/>
                </a:solidFill>
              </a:rPr>
              <a:t>depth.xxx</a:t>
            </a:r>
            <a:r>
              <a:rPr lang="en-US" altLang="ko-KR" sz="1200" dirty="0">
                <a:solidFill>
                  <a:schemeClr val="accent6"/>
                </a:solidFill>
              </a:rPr>
              <a:t>, 1);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}</a:t>
            </a:r>
          </a:p>
          <a:p>
            <a:pPr marL="114300" indent="0">
              <a:buNone/>
            </a:pPr>
            <a:endParaRPr lang="en-US" altLang="ko-KR" sz="12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endParaRPr lang="en-US" altLang="ko-KR" sz="1200" dirty="0">
              <a:solidFill>
                <a:schemeClr val="accent6"/>
              </a:solidFill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93FFE02-8F4B-4605-85C5-45D9D869DB70}"/>
              </a:ext>
            </a:extLst>
          </p:cNvPr>
          <p:cNvSpPr txBox="1">
            <a:spLocks/>
          </p:cNvSpPr>
          <p:nvPr/>
        </p:nvSpPr>
        <p:spPr>
          <a:xfrm>
            <a:off x="6461367" y="2833751"/>
            <a:ext cx="5082309" cy="32605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en-US" altLang="ko-KR" sz="1200" dirty="0" err="1">
                <a:solidFill>
                  <a:srgbClr val="92D050"/>
                </a:solidFill>
              </a:rPr>
              <a:t>Shadow.hlsl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 err="1">
                <a:solidFill>
                  <a:schemeClr val="accent6"/>
                </a:solidFill>
              </a:rPr>
              <a:t>PixelInput</a:t>
            </a:r>
            <a:r>
              <a:rPr lang="en-US" altLang="ko-KR" sz="1200" dirty="0">
                <a:solidFill>
                  <a:schemeClr val="accent6"/>
                </a:solidFill>
              </a:rPr>
              <a:t> VS(Vertex) { … }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Texture2D</a:t>
            </a:r>
            <a:r>
              <a:rPr lang="ko-KR" altLang="en-US" sz="1200" dirty="0">
                <a:solidFill>
                  <a:schemeClr val="accent6"/>
                </a:solidFill>
              </a:rPr>
              <a:t> </a:t>
            </a:r>
            <a:r>
              <a:rPr lang="en-US" altLang="ko-KR" sz="1200" dirty="0" err="1">
                <a:solidFill>
                  <a:schemeClr val="accent6"/>
                </a:solidFill>
              </a:rPr>
              <a:t>depthMap</a:t>
            </a:r>
            <a:r>
              <a:rPr lang="en-US" altLang="ko-KR" sz="1200" dirty="0">
                <a:solidFill>
                  <a:schemeClr val="accent6"/>
                </a:solidFill>
              </a:rPr>
              <a:t>;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 err="1">
                <a:solidFill>
                  <a:srgbClr val="92D050"/>
                </a:solidFill>
              </a:rPr>
              <a:t>깊이맵</a:t>
            </a:r>
            <a:r>
              <a:rPr lang="ko-KR" altLang="en-US" sz="1200" dirty="0">
                <a:solidFill>
                  <a:srgbClr val="92D050"/>
                </a:solidFill>
              </a:rPr>
              <a:t> </a:t>
            </a:r>
            <a:endParaRPr lang="en-US" altLang="ko-KR" sz="12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float4 PS(</a:t>
            </a:r>
            <a:r>
              <a:rPr lang="en-US" altLang="ko-KR" sz="1200" dirty="0" err="1">
                <a:solidFill>
                  <a:schemeClr val="accent6"/>
                </a:solidFill>
              </a:rPr>
              <a:t>PixelInput</a:t>
            </a:r>
            <a:r>
              <a:rPr lang="en-US" altLang="ko-KR" sz="1200" dirty="0">
                <a:solidFill>
                  <a:schemeClr val="accent6"/>
                </a:solidFill>
              </a:rPr>
              <a:t> input) : SV_TARGET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{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float4 color</a:t>
            </a:r>
            <a:r>
              <a:rPr lang="ko-KR" altLang="en-US" sz="1200" dirty="0">
                <a:solidFill>
                  <a:schemeClr val="accent6"/>
                </a:solidFill>
              </a:rPr>
              <a:t> </a:t>
            </a:r>
            <a:r>
              <a:rPr lang="en-US" altLang="ko-KR" sz="1200" dirty="0">
                <a:solidFill>
                  <a:schemeClr val="accent6"/>
                </a:solidFill>
              </a:rPr>
              <a:t>=</a:t>
            </a:r>
            <a:r>
              <a:rPr lang="ko-KR" altLang="en-US" sz="1200" dirty="0">
                <a:solidFill>
                  <a:schemeClr val="accent6"/>
                </a:solidFill>
              </a:rPr>
              <a:t> </a:t>
            </a:r>
            <a:r>
              <a:rPr lang="en-US" altLang="ko-KR" sz="1200" dirty="0">
                <a:solidFill>
                  <a:schemeClr val="accent6"/>
                </a:solidFill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</a:rPr>
              <a:t>빛 연산 결과</a:t>
            </a:r>
            <a:r>
              <a:rPr lang="en-US" altLang="ko-KR" sz="1200" dirty="0">
                <a:solidFill>
                  <a:schemeClr val="accent6"/>
                </a:solidFill>
              </a:rPr>
              <a:t>);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float </a:t>
            </a:r>
            <a:r>
              <a:rPr lang="en-US" altLang="ko-KR" sz="1200" dirty="0" err="1">
                <a:solidFill>
                  <a:schemeClr val="accent6"/>
                </a:solidFill>
              </a:rPr>
              <a:t>shadowDepth</a:t>
            </a:r>
            <a:endParaRPr lang="en-US" altLang="ko-KR" sz="12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float </a:t>
            </a:r>
            <a:r>
              <a:rPr lang="en-US" altLang="ko-KR" sz="1200" dirty="0" err="1">
                <a:solidFill>
                  <a:schemeClr val="accent6"/>
                </a:solidFill>
              </a:rPr>
              <a:t>currentDepth</a:t>
            </a:r>
            <a:r>
              <a:rPr lang="en-US" altLang="ko-KR" sz="1200" dirty="0">
                <a:solidFill>
                  <a:schemeClr val="accent6"/>
                </a:solidFill>
              </a:rPr>
              <a:t> = </a:t>
            </a:r>
            <a:r>
              <a:rPr lang="ko-KR" altLang="en-US" sz="1200" dirty="0">
                <a:solidFill>
                  <a:schemeClr val="accent6"/>
                </a:solidFill>
              </a:rPr>
              <a:t>빛과 현 위치 거리 계산</a:t>
            </a:r>
            <a:r>
              <a:rPr lang="en-US" altLang="ko-KR" sz="12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if(</a:t>
            </a:r>
            <a:r>
              <a:rPr lang="en-US" altLang="ko-KR" sz="1200" dirty="0" err="1">
                <a:solidFill>
                  <a:schemeClr val="accent6"/>
                </a:solidFill>
              </a:rPr>
              <a:t>currentDepth</a:t>
            </a:r>
            <a:r>
              <a:rPr lang="en-US" altLang="ko-KR" sz="1200" dirty="0">
                <a:solidFill>
                  <a:schemeClr val="accent6"/>
                </a:solidFill>
              </a:rPr>
              <a:t> &gt; </a:t>
            </a:r>
            <a:r>
              <a:rPr lang="en-US" altLang="ko-KR" sz="1200" dirty="0" err="1">
                <a:solidFill>
                  <a:schemeClr val="accent6"/>
                </a:solidFill>
              </a:rPr>
              <a:t>shadowDepth</a:t>
            </a:r>
            <a:r>
              <a:rPr lang="en-US" altLang="ko-KR" sz="1200" dirty="0">
                <a:solidFill>
                  <a:schemeClr val="accent6"/>
                </a:solidFill>
              </a:rPr>
              <a:t>)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     return color * 0.5f;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>
                <a:solidFill>
                  <a:srgbClr val="92D050"/>
                </a:solidFill>
              </a:rPr>
              <a:t>가려지는 위치이니 감소시켜 출력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return color;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>
                <a:solidFill>
                  <a:srgbClr val="92D050"/>
                </a:solidFill>
              </a:rPr>
              <a:t>가려지지 않으면 그대로 출력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78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A8D13-BC87-47EF-936A-8EB37CAB6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후기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BFB3E1-E3CA-40E4-A0A7-FC74D07A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825"/>
            <a:ext cx="10515600" cy="4351200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595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개요</a:t>
            </a:r>
            <a:endParaRPr/>
          </a:p>
        </p:txBody>
      </p:sp>
      <p:graphicFrame>
        <p:nvGraphicFramePr>
          <p:cNvPr id="69" name="Google Shape;69;p15"/>
          <p:cNvGraphicFramePr/>
          <p:nvPr>
            <p:extLst>
              <p:ext uri="{D42A27DB-BD31-4B8C-83A1-F6EECF244321}">
                <p14:modId xmlns:p14="http://schemas.microsoft.com/office/powerpoint/2010/main" val="4028110102"/>
              </p:ext>
            </p:extLst>
          </p:nvPr>
        </p:nvGraphicFramePr>
        <p:xfrm>
          <a:off x="6104709" y="1445462"/>
          <a:ext cx="5257800" cy="3967075"/>
        </p:xfrm>
        <a:graphic>
          <a:graphicData uri="http://schemas.openxmlformats.org/drawingml/2006/table">
            <a:tbl>
              <a:tblPr firstRow="1" bandRow="1">
                <a:noFill/>
                <a:tableStyleId>{39D28BD2-9BE0-4318-ACFD-2F2E8B044A43}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>
                          <a:solidFill>
                            <a:schemeClr val="dk1"/>
                          </a:solidFill>
                        </a:rPr>
                        <a:t>이름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dk1"/>
                          </a:solidFill>
                        </a:rPr>
                        <a:t>파이어엠블렘(모작)</a:t>
                      </a: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장르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/>
                        <a:t>SRPG</a:t>
                      </a:r>
                      <a:endParaRPr sz="1800" b="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개발 언어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/>
                        <a:t>C++, HLSL</a:t>
                      </a:r>
                      <a:endParaRPr sz="1800" b="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라이브러리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/>
                        <a:t>WINAPI, DirectX11</a:t>
                      </a:r>
                      <a:endParaRPr sz="1800" b="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개발 환경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/>
                        <a:t>Windows 11 64bit</a:t>
                      </a:r>
                      <a:endParaRPr sz="1800" b="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개발 도구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/>
                        <a:t>Visual Studio 2022</a:t>
                      </a:r>
                      <a:endParaRPr sz="1800" b="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개발 기간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/>
                        <a:t>23.03.17 ~ 23.04.</a:t>
                      </a:r>
                      <a:endParaRPr sz="1800" b="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0" name="Google Shape;70;p15"/>
          <p:cNvSpPr txBox="1"/>
          <p:nvPr/>
        </p:nvSpPr>
        <p:spPr>
          <a:xfrm>
            <a:off x="846909" y="5364479"/>
            <a:ext cx="10515600" cy="112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marR="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sng" strike="noStrike" cap="none" dirty="0">
              <a:solidFill>
                <a:schemeClr val="hlink"/>
              </a:solidFill>
              <a:latin typeface="Malgun Gothic"/>
              <a:ea typeface="Malgun Gothic"/>
              <a:cs typeface="Malgun Gothic"/>
              <a:sym typeface="Malgun Gothic"/>
              <a:hlinkClick r:id="rId3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원작</a:t>
            </a:r>
            <a:r>
              <a:rPr lang="ko-KR" sz="2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소개 : </a:t>
            </a:r>
            <a:r>
              <a:rPr lang="ko-KR" sz="2000" b="0" i="0" u="sng" strike="noStrike" cap="none" dirty="0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https://youtube.com/clip/UgkxQKsiU90C-6XWZaq2hljfCs4Ue5OVLy1k</a:t>
            </a:r>
            <a:endParaRPr sz="2000" b="0" i="0" u="sng" strike="noStrike" cap="none" dirty="0">
              <a:solidFill>
                <a:schemeClr val="hlink"/>
              </a:solidFill>
              <a:latin typeface="Malgun Gothic"/>
              <a:ea typeface="Malgun Gothic"/>
              <a:cs typeface="Malgun Gothic"/>
              <a:sym typeface="Malgun Gothic"/>
              <a:hlinkClick r:id="rId3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sng" strike="noStrike" cap="none" dirty="0">
              <a:solidFill>
                <a:schemeClr val="hlink"/>
              </a:solidFill>
              <a:latin typeface="Malgun Gothic"/>
              <a:ea typeface="Malgun Gothic"/>
              <a:cs typeface="Malgun Gothic"/>
              <a:sym typeface="Malgun Gothic"/>
              <a:hlinkClick r:id="rId3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595" y="1872170"/>
            <a:ext cx="5644940" cy="3175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39DB7-B93F-4571-8C5F-CC759086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9" y="0"/>
            <a:ext cx="10515600" cy="1325700"/>
          </a:xfrm>
        </p:spPr>
        <p:txBody>
          <a:bodyPr/>
          <a:lstStyle/>
          <a:p>
            <a:r>
              <a:rPr lang="ko-KR" altLang="en-US" dirty="0"/>
              <a:t>맵 구현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3FBB387A-5266-4BF0-8A77-B46703450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242" y="1150848"/>
            <a:ext cx="5657466" cy="1897152"/>
          </a:xfrm>
        </p:spPr>
        <p:txBody>
          <a:bodyPr>
            <a:normAutofit/>
          </a:bodyPr>
          <a:lstStyle/>
          <a:p>
            <a:r>
              <a:rPr lang="en-US" altLang="ko-KR" sz="1800" dirty="0" err="1"/>
              <a:t>HeightMap</a:t>
            </a:r>
            <a:r>
              <a:rPr lang="en-US" altLang="ko-KR" sz="1800" dirty="0"/>
              <a:t> </a:t>
            </a:r>
            <a:r>
              <a:rPr lang="ko-KR" altLang="en-US" sz="1800" dirty="0"/>
              <a:t>이미지를 불러와 지형 메시 생성</a:t>
            </a:r>
            <a:endParaRPr lang="en-US" altLang="ko-KR" sz="1800" dirty="0"/>
          </a:p>
          <a:p>
            <a:r>
              <a:rPr lang="ko-KR" altLang="en-US" sz="1800" dirty="0"/>
              <a:t>그 위에 직육면체 집합으로 만든 격자를 얹어 구성</a:t>
            </a:r>
            <a:endParaRPr lang="en-US" altLang="ko-KR" sz="1800" dirty="0"/>
          </a:p>
          <a:p>
            <a:r>
              <a:rPr lang="ko-KR" altLang="en-US" sz="1800" dirty="0"/>
              <a:t>맵 위에 커서를 출력해 선택 중인 지점을 확인</a:t>
            </a:r>
            <a:endParaRPr lang="en-US" altLang="ko-KR" sz="1800" dirty="0"/>
          </a:p>
          <a:p>
            <a:r>
              <a:rPr lang="ko-KR" altLang="en-US" sz="1800" dirty="0"/>
              <a:t>방향키 등으로 커서를 이동해 다른 지점을 선택</a:t>
            </a: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92EB514B-9E9F-414A-B4AE-110D8B70EF3E}"/>
              </a:ext>
            </a:extLst>
          </p:cNvPr>
          <p:cNvSpPr txBox="1">
            <a:spLocks/>
          </p:cNvSpPr>
          <p:nvPr/>
        </p:nvSpPr>
        <p:spPr>
          <a:xfrm>
            <a:off x="6217292" y="374457"/>
            <a:ext cx="5763214" cy="6118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class </a:t>
            </a:r>
            <a:r>
              <a:rPr lang="en-US" altLang="ko-KR" sz="1400" dirty="0" err="1">
                <a:solidFill>
                  <a:schemeClr val="accent6"/>
                </a:solidFill>
              </a:rPr>
              <a:t>GridedTerrain</a:t>
            </a:r>
            <a:r>
              <a:rPr lang="en-US" altLang="ko-KR" sz="1400" dirty="0">
                <a:solidFill>
                  <a:schemeClr val="accent6"/>
                </a:solidFill>
              </a:rPr>
              <a:t> {</a:t>
            </a: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메소드</a:t>
            </a:r>
            <a:r>
              <a:rPr lang="en-US" altLang="ko-KR" sz="1400" dirty="0">
                <a:solidFill>
                  <a:schemeClr val="accent6"/>
                </a:solidFill>
              </a:rPr>
              <a:t>:    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지점선택</a:t>
            </a:r>
            <a:r>
              <a:rPr lang="en-US" altLang="ko-KR" sz="1400" dirty="0">
                <a:solidFill>
                  <a:srgbClr val="FFFF00"/>
                </a:solidFill>
              </a:rPr>
              <a:t>();</a:t>
            </a:r>
            <a:r>
              <a:rPr lang="en-US" altLang="ko-KR" sz="1400" dirty="0">
                <a:solidFill>
                  <a:srgbClr val="92D050"/>
                </a:solidFill>
              </a:rPr>
              <a:t> 	//</a:t>
            </a:r>
            <a:r>
              <a:rPr lang="ko-KR" altLang="en-US" sz="1400" dirty="0">
                <a:solidFill>
                  <a:srgbClr val="92D050"/>
                </a:solidFill>
              </a:rPr>
              <a:t>키보드 입력 등에 따라 선택지점을 변경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endParaRPr lang="en-US" altLang="ko-KR" sz="14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좌표변환</a:t>
            </a:r>
            <a:r>
              <a:rPr lang="en-US" altLang="ko-KR" sz="1400" dirty="0">
                <a:solidFill>
                  <a:schemeClr val="accent6"/>
                </a:solidFill>
              </a:rPr>
              <a:t>(); 	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배열</a:t>
            </a:r>
            <a:r>
              <a:rPr lang="en-US" altLang="ko-KR" sz="1400" dirty="0">
                <a:solidFill>
                  <a:srgbClr val="92D050"/>
                </a:solidFill>
              </a:rPr>
              <a:t>, </a:t>
            </a:r>
            <a:r>
              <a:rPr lang="ko-KR" altLang="en-US" sz="1400" dirty="0">
                <a:solidFill>
                  <a:srgbClr val="92D050"/>
                </a:solidFill>
              </a:rPr>
              <a:t>격자</a:t>
            </a:r>
            <a:r>
              <a:rPr lang="en-US" altLang="ko-KR" sz="1400" dirty="0">
                <a:solidFill>
                  <a:srgbClr val="92D050"/>
                </a:solidFill>
              </a:rPr>
              <a:t>, </a:t>
            </a:r>
            <a:r>
              <a:rPr lang="ko-KR" altLang="en-US" sz="1400" dirty="0">
                <a:solidFill>
                  <a:srgbClr val="92D050"/>
                </a:solidFill>
              </a:rPr>
              <a:t>월드 좌표를 상호변환해 사용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    캐릭터 선택</a:t>
            </a:r>
            <a:r>
              <a:rPr lang="en-US" altLang="ko-KR" sz="1400" dirty="0">
                <a:solidFill>
                  <a:schemeClr val="accent6"/>
                </a:solidFill>
              </a:rPr>
              <a:t>();	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선택 지점의 캐릭터를 행동캐릭터로 지정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이동 선택</a:t>
            </a:r>
            <a:r>
              <a:rPr lang="en-US" altLang="ko-KR" sz="1400" dirty="0">
                <a:solidFill>
                  <a:schemeClr val="accent6"/>
                </a:solidFill>
              </a:rPr>
              <a:t>();	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행동 캐릭터에게 이동 경로 주입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공격 선택</a:t>
            </a:r>
            <a:r>
              <a:rPr lang="en-US" altLang="ko-KR" sz="1400" dirty="0">
                <a:solidFill>
                  <a:schemeClr val="accent6"/>
                </a:solidFill>
              </a:rPr>
              <a:t>(); 	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행동 캐릭터와 선택 지점의 캐릭터가 전투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rgbClr val="92D050"/>
                </a:solidFill>
              </a:rPr>
              <a:t>    </a:t>
            </a:r>
            <a:r>
              <a:rPr lang="ko-KR" altLang="en-US" sz="1400" dirty="0">
                <a:solidFill>
                  <a:srgbClr val="FFFF00"/>
                </a:solidFill>
              </a:rPr>
              <a:t>이동지점탐색</a:t>
            </a:r>
            <a:r>
              <a:rPr lang="en-US" altLang="ko-KR" sz="1400" dirty="0">
                <a:solidFill>
                  <a:srgbClr val="FFFF00"/>
                </a:solidFill>
              </a:rPr>
              <a:t>(); 	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이동할 수 있는 지점 탐색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rgbClr val="92D050"/>
                </a:solidFill>
              </a:rPr>
              <a:t>    </a:t>
            </a:r>
            <a:r>
              <a:rPr lang="ko-KR" altLang="en-US" sz="1400" dirty="0">
                <a:solidFill>
                  <a:srgbClr val="FFFF00"/>
                </a:solidFill>
              </a:rPr>
              <a:t>공격지점탐색</a:t>
            </a:r>
            <a:r>
              <a:rPr lang="en-US" altLang="ko-KR" sz="1400" dirty="0">
                <a:solidFill>
                  <a:srgbClr val="FFFF00"/>
                </a:solidFill>
              </a:rPr>
              <a:t>(); 	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공격할 수 있는 지점 탐색</a:t>
            </a:r>
            <a:r>
              <a:rPr lang="en-US" altLang="ko-KR" sz="1400" dirty="0">
                <a:solidFill>
                  <a:srgbClr val="92D050"/>
                </a:solidFill>
              </a:rPr>
              <a:t>(</a:t>
            </a:r>
            <a:r>
              <a:rPr lang="ko-KR" altLang="en-US" sz="1400" dirty="0">
                <a:solidFill>
                  <a:srgbClr val="92D050"/>
                </a:solidFill>
              </a:rPr>
              <a:t>이동 후 포함</a:t>
            </a:r>
            <a:r>
              <a:rPr lang="en-US" altLang="ko-KR" sz="1400" dirty="0">
                <a:solidFill>
                  <a:srgbClr val="92D050"/>
                </a:solidFill>
              </a:rPr>
              <a:t>)</a:t>
            </a: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멤버</a:t>
            </a:r>
            <a:r>
              <a:rPr lang="en-US" altLang="ko-KR" sz="1400" dirty="0">
                <a:solidFill>
                  <a:schemeClr val="accent6"/>
                </a:solidFill>
              </a:rPr>
              <a:t>: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지형 메시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vector&lt;</a:t>
            </a:r>
            <a:r>
              <a:rPr lang="ko-KR" altLang="en-US" sz="1400" dirty="0">
                <a:solidFill>
                  <a:schemeClr val="accent6"/>
                </a:solidFill>
              </a:rPr>
              <a:t>직육면체</a:t>
            </a:r>
            <a:r>
              <a:rPr lang="en-US" altLang="ko-KR" sz="1400" dirty="0">
                <a:solidFill>
                  <a:schemeClr val="accent6"/>
                </a:solidFill>
              </a:rPr>
              <a:t>&gt; </a:t>
            </a:r>
            <a:r>
              <a:rPr lang="ko-KR" altLang="en-US" sz="1400" dirty="0">
                <a:solidFill>
                  <a:schemeClr val="accent6"/>
                </a:solidFill>
              </a:rPr>
              <a:t>격자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선택지점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map&lt;</a:t>
            </a:r>
            <a:r>
              <a:rPr lang="ko-KR" altLang="en-US" sz="1400" dirty="0">
                <a:solidFill>
                  <a:schemeClr val="accent6"/>
                </a:solidFill>
              </a:rPr>
              <a:t>좌표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이동정보</a:t>
            </a:r>
            <a:r>
              <a:rPr lang="en-US" altLang="ko-KR" sz="1400" dirty="0">
                <a:solidFill>
                  <a:schemeClr val="accent6"/>
                </a:solidFill>
              </a:rPr>
              <a:t>&gt; </a:t>
            </a:r>
            <a:r>
              <a:rPr lang="ko-KR" altLang="en-US" sz="1400" dirty="0" err="1">
                <a:solidFill>
                  <a:schemeClr val="accent6"/>
                </a:solidFill>
              </a:rPr>
              <a:t>이동좌표목록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map&lt;</a:t>
            </a:r>
            <a:r>
              <a:rPr lang="ko-KR" altLang="en-US" sz="1400" dirty="0">
                <a:solidFill>
                  <a:schemeClr val="accent6"/>
                </a:solidFill>
              </a:rPr>
              <a:t>좌표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이동좌표</a:t>
            </a:r>
            <a:r>
              <a:rPr lang="en-US" altLang="ko-KR" sz="1400" dirty="0">
                <a:solidFill>
                  <a:schemeClr val="accent6"/>
                </a:solidFill>
              </a:rPr>
              <a:t>&gt; </a:t>
            </a:r>
            <a:r>
              <a:rPr lang="ko-KR" altLang="en-US" sz="1400" dirty="0" err="1">
                <a:solidFill>
                  <a:schemeClr val="accent6"/>
                </a:solidFill>
              </a:rPr>
              <a:t>공격좌표목록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}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6DD2E4-A73A-4F17-B61E-06F4049A7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86" y="3203682"/>
            <a:ext cx="5763214" cy="328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4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E4EB7-B460-4E5E-90E9-BDBB327BE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6" y="9872"/>
            <a:ext cx="10515600" cy="980231"/>
          </a:xfrm>
        </p:spPr>
        <p:txBody>
          <a:bodyPr/>
          <a:lstStyle/>
          <a:p>
            <a:r>
              <a:rPr lang="ko-KR" altLang="en-US" dirty="0"/>
              <a:t>오브젝트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411BE11-8CDF-4D6B-8A10-8E88644EB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745" y="990103"/>
            <a:ext cx="5125617" cy="1427583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맵 위에서 활동할 오브젝트</a:t>
            </a:r>
            <a:endParaRPr lang="en-US" altLang="ko-KR" sz="1800" dirty="0"/>
          </a:p>
          <a:p>
            <a:r>
              <a:rPr lang="ko-KR" altLang="en-US" sz="1800" dirty="0"/>
              <a:t>일괄적으로 </a:t>
            </a:r>
            <a:r>
              <a:rPr lang="ko-KR" altLang="en-US" sz="1800" dirty="0" err="1"/>
              <a:t>풀링</a:t>
            </a:r>
            <a:r>
              <a:rPr lang="ko-KR" altLang="en-US" sz="1800" dirty="0"/>
              <a:t> 매니저로 관리</a:t>
            </a:r>
            <a:endParaRPr lang="en-US" altLang="ko-KR" sz="1800" dirty="0"/>
          </a:p>
          <a:p>
            <a:r>
              <a:rPr lang="ko-KR" altLang="en-US" sz="1800" dirty="0"/>
              <a:t>이동</a:t>
            </a:r>
            <a:r>
              <a:rPr lang="en-US" altLang="ko-KR" sz="1800" dirty="0"/>
              <a:t>, </a:t>
            </a:r>
            <a:r>
              <a:rPr lang="ko-KR" altLang="en-US" sz="1800" dirty="0"/>
              <a:t>공격</a:t>
            </a:r>
            <a:r>
              <a:rPr lang="en-US" altLang="ko-KR" sz="1800" dirty="0"/>
              <a:t>, </a:t>
            </a:r>
            <a:r>
              <a:rPr lang="ko-KR" altLang="en-US" sz="1800" dirty="0"/>
              <a:t>피격 기능 보유</a:t>
            </a:r>
            <a:r>
              <a:rPr lang="en-US" altLang="ko-KR" sz="1800" dirty="0"/>
              <a:t>(</a:t>
            </a:r>
            <a:r>
              <a:rPr lang="ko-KR" altLang="en-US" sz="1800" dirty="0"/>
              <a:t>공격은 캐릭터만</a:t>
            </a:r>
            <a:r>
              <a:rPr lang="en-US" altLang="ko-KR" sz="1800" dirty="0"/>
              <a:t>)</a:t>
            </a:r>
          </a:p>
          <a:p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32D64241-8BB4-413C-A9C4-D3A59F760284}"/>
              </a:ext>
            </a:extLst>
          </p:cNvPr>
          <p:cNvSpPr txBox="1">
            <a:spLocks/>
          </p:cNvSpPr>
          <p:nvPr/>
        </p:nvSpPr>
        <p:spPr>
          <a:xfrm>
            <a:off x="6253068" y="616538"/>
            <a:ext cx="5437153" cy="3311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class </a:t>
            </a:r>
            <a:r>
              <a:rPr lang="en-US" altLang="ko-KR" sz="1100" dirty="0" err="1">
                <a:solidFill>
                  <a:schemeClr val="accent6"/>
                </a:solidFill>
              </a:rPr>
              <a:t>SRPGObject</a:t>
            </a:r>
            <a:r>
              <a:rPr lang="en-US" altLang="ko-KR" sz="1100" dirty="0">
                <a:solidFill>
                  <a:schemeClr val="accent6"/>
                </a:solidFill>
              </a:rPr>
              <a:t> {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struct Status {  </a:t>
            </a:r>
            <a:r>
              <a:rPr lang="ko-KR" altLang="en-US" sz="1100" dirty="0">
                <a:solidFill>
                  <a:schemeClr val="accent6"/>
                </a:solidFill>
              </a:rPr>
              <a:t>이름</a:t>
            </a:r>
            <a:r>
              <a:rPr lang="en-US" altLang="ko-KR" sz="1100" dirty="0">
                <a:solidFill>
                  <a:schemeClr val="accent6"/>
                </a:solidFill>
              </a:rPr>
              <a:t>, </a:t>
            </a:r>
            <a:r>
              <a:rPr lang="ko-KR" altLang="en-US" sz="1100" dirty="0">
                <a:solidFill>
                  <a:schemeClr val="accent6"/>
                </a:solidFill>
              </a:rPr>
              <a:t>팀</a:t>
            </a:r>
            <a:r>
              <a:rPr lang="en-US" altLang="ko-KR" sz="1100" dirty="0">
                <a:solidFill>
                  <a:schemeClr val="accent6"/>
                </a:solidFill>
              </a:rPr>
              <a:t>,  HP, </a:t>
            </a:r>
            <a:r>
              <a:rPr lang="ko-KR" altLang="en-US" sz="1100" dirty="0">
                <a:solidFill>
                  <a:schemeClr val="accent6"/>
                </a:solidFill>
              </a:rPr>
              <a:t>공격력</a:t>
            </a:r>
            <a:r>
              <a:rPr lang="en-US" altLang="ko-KR" sz="1100" dirty="0">
                <a:solidFill>
                  <a:schemeClr val="accent6"/>
                </a:solidFill>
              </a:rPr>
              <a:t>, </a:t>
            </a:r>
            <a:r>
              <a:rPr lang="ko-KR" altLang="en-US" sz="1100" dirty="0">
                <a:solidFill>
                  <a:schemeClr val="accent6"/>
                </a:solidFill>
              </a:rPr>
              <a:t>방어력</a:t>
            </a:r>
            <a:r>
              <a:rPr lang="en-US" altLang="ko-KR" sz="1100" dirty="0">
                <a:solidFill>
                  <a:schemeClr val="accent6"/>
                </a:solidFill>
              </a:rPr>
              <a:t>, </a:t>
            </a:r>
            <a:r>
              <a:rPr lang="ko-KR" altLang="en-US" sz="1100" dirty="0">
                <a:solidFill>
                  <a:schemeClr val="accent6"/>
                </a:solidFill>
              </a:rPr>
              <a:t>이동거리</a:t>
            </a:r>
            <a:r>
              <a:rPr lang="en-US" altLang="ko-KR" sz="1100" dirty="0">
                <a:solidFill>
                  <a:schemeClr val="accent6"/>
                </a:solidFill>
              </a:rPr>
              <a:t>  };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메소드</a:t>
            </a:r>
            <a:r>
              <a:rPr lang="en-US" altLang="ko-KR" sz="1100" dirty="0">
                <a:solidFill>
                  <a:schemeClr val="accent6"/>
                </a:solidFill>
              </a:rPr>
              <a:t>: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    이동 설정</a:t>
            </a:r>
            <a:r>
              <a:rPr lang="en-US" altLang="ko-KR" sz="1100" dirty="0">
                <a:solidFill>
                  <a:schemeClr val="accent6"/>
                </a:solidFill>
              </a:rPr>
              <a:t>(</a:t>
            </a:r>
            <a:r>
              <a:rPr lang="ko-KR" altLang="en-US" sz="1100" dirty="0">
                <a:solidFill>
                  <a:schemeClr val="accent6"/>
                </a:solidFill>
              </a:rPr>
              <a:t>경로</a:t>
            </a:r>
            <a:r>
              <a:rPr lang="en-US" altLang="ko-KR" sz="1100" dirty="0">
                <a:solidFill>
                  <a:schemeClr val="accent6"/>
                </a:solidFill>
              </a:rPr>
              <a:t>); </a:t>
            </a:r>
            <a:r>
              <a:rPr lang="ko-KR" altLang="en-US" sz="1100" dirty="0">
                <a:solidFill>
                  <a:schemeClr val="accent6"/>
                </a:solidFill>
              </a:rPr>
              <a:t>이동</a:t>
            </a:r>
            <a:r>
              <a:rPr lang="en-US" altLang="ko-KR" sz="1100" dirty="0">
                <a:solidFill>
                  <a:schemeClr val="accent6"/>
                </a:solidFill>
              </a:rPr>
              <a:t>(); 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</a:t>
            </a:r>
            <a:r>
              <a:rPr lang="ko-KR" altLang="en-US" sz="1100" dirty="0">
                <a:solidFill>
                  <a:schemeClr val="accent6"/>
                </a:solidFill>
              </a:rPr>
              <a:t>이동 취소</a:t>
            </a:r>
            <a:r>
              <a:rPr lang="en-US" altLang="ko-KR" sz="1100" dirty="0">
                <a:solidFill>
                  <a:schemeClr val="accent6"/>
                </a:solidFill>
              </a:rPr>
              <a:t>(); </a:t>
            </a:r>
            <a:r>
              <a:rPr lang="en-US" altLang="ko-KR" sz="1100" dirty="0">
                <a:solidFill>
                  <a:srgbClr val="92D050"/>
                </a:solidFill>
              </a:rPr>
              <a:t>//</a:t>
            </a:r>
            <a:r>
              <a:rPr lang="ko-KR" altLang="en-US" sz="1100" dirty="0">
                <a:solidFill>
                  <a:srgbClr val="92D050"/>
                </a:solidFill>
              </a:rPr>
              <a:t>이동을 확정하기 전에는 이동 전 위치로 돌아갈 수 있다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</a:t>
            </a:r>
            <a:r>
              <a:rPr lang="ko-KR" altLang="en-US" sz="1100" dirty="0">
                <a:solidFill>
                  <a:schemeClr val="accent6"/>
                </a:solidFill>
              </a:rPr>
              <a:t>피격</a:t>
            </a:r>
            <a:r>
              <a:rPr lang="en-US" altLang="ko-KR" sz="1100" dirty="0">
                <a:solidFill>
                  <a:schemeClr val="accent6"/>
                </a:solidFill>
              </a:rPr>
              <a:t>(); </a:t>
            </a:r>
            <a:r>
              <a:rPr lang="ko-KR" altLang="en-US" sz="1100" dirty="0">
                <a:solidFill>
                  <a:schemeClr val="accent6"/>
                </a:solidFill>
              </a:rPr>
              <a:t>사망</a:t>
            </a:r>
            <a:r>
              <a:rPr lang="en-US" altLang="ko-KR" sz="1100" dirty="0">
                <a:solidFill>
                  <a:schemeClr val="accent6"/>
                </a:solidFill>
              </a:rPr>
              <a:t>();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멤버</a:t>
            </a:r>
            <a:endParaRPr lang="en-US" altLang="ko-KR" sz="11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status;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</a:t>
            </a:r>
            <a:r>
              <a:rPr lang="ko-KR" altLang="en-US" sz="1100" dirty="0" err="1">
                <a:solidFill>
                  <a:schemeClr val="accent6"/>
                </a:solidFill>
              </a:rPr>
              <a:t>프로그래스바</a:t>
            </a:r>
            <a:r>
              <a:rPr lang="en-US" altLang="ko-KR" sz="1100" dirty="0">
                <a:solidFill>
                  <a:schemeClr val="accent6"/>
                </a:solidFill>
              </a:rPr>
              <a:t>;            </a:t>
            </a:r>
            <a:r>
              <a:rPr lang="en-US" altLang="ko-KR" sz="1100" dirty="0">
                <a:solidFill>
                  <a:srgbClr val="92D050"/>
                </a:solidFill>
              </a:rPr>
              <a:t>//HP </a:t>
            </a:r>
            <a:r>
              <a:rPr lang="ko-KR" altLang="en-US" sz="1100" dirty="0">
                <a:solidFill>
                  <a:srgbClr val="92D050"/>
                </a:solidFill>
              </a:rPr>
              <a:t>출력용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    행동 여부</a:t>
            </a:r>
            <a:r>
              <a:rPr lang="en-US" altLang="ko-KR" sz="1100" dirty="0">
                <a:solidFill>
                  <a:schemeClr val="accent6"/>
                </a:solidFill>
              </a:rPr>
              <a:t>; </a:t>
            </a:r>
            <a:r>
              <a:rPr lang="ko-KR" altLang="en-US" sz="1100" dirty="0">
                <a:solidFill>
                  <a:schemeClr val="accent6"/>
                </a:solidFill>
              </a:rPr>
              <a:t>이동 여부</a:t>
            </a:r>
            <a:r>
              <a:rPr lang="en-US" altLang="ko-KR" sz="1100" dirty="0">
                <a:solidFill>
                  <a:schemeClr val="accent6"/>
                </a:solidFill>
              </a:rPr>
              <a:t>; </a:t>
            </a:r>
            <a:r>
              <a:rPr lang="en-US" altLang="ko-KR" sz="1100" dirty="0">
                <a:solidFill>
                  <a:srgbClr val="92D050"/>
                </a:solidFill>
              </a:rPr>
              <a:t>//</a:t>
            </a:r>
            <a:r>
              <a:rPr lang="ko-KR" altLang="en-US" sz="1100" dirty="0">
                <a:solidFill>
                  <a:srgbClr val="92D050"/>
                </a:solidFill>
              </a:rPr>
              <a:t>해당 턴에 이미 행동</a:t>
            </a:r>
            <a:r>
              <a:rPr lang="en-US" altLang="ko-KR" sz="1100" dirty="0">
                <a:solidFill>
                  <a:srgbClr val="92D050"/>
                </a:solidFill>
              </a:rPr>
              <a:t>, </a:t>
            </a:r>
            <a:r>
              <a:rPr lang="ko-KR" altLang="en-US" sz="1100" dirty="0">
                <a:solidFill>
                  <a:srgbClr val="92D050"/>
                </a:solidFill>
              </a:rPr>
              <a:t>이동을 했는지 확인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};</a:t>
            </a:r>
            <a:endParaRPr lang="ko-KR" altLang="en-US" sz="1100" dirty="0">
              <a:solidFill>
                <a:schemeClr val="accent6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65AA2D-B4FC-46FD-A004-74DF18304504}"/>
              </a:ext>
            </a:extLst>
          </p:cNvPr>
          <p:cNvSpPr/>
          <p:nvPr/>
        </p:nvSpPr>
        <p:spPr>
          <a:xfrm>
            <a:off x="2680736" y="2560821"/>
            <a:ext cx="1796144" cy="9589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SRPGObject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피격 기능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276A69-1524-4959-AD9B-DCD856053B23}"/>
              </a:ext>
            </a:extLst>
          </p:cNvPr>
          <p:cNvSpPr/>
          <p:nvPr/>
        </p:nvSpPr>
        <p:spPr>
          <a:xfrm>
            <a:off x="1324947" y="4041986"/>
            <a:ext cx="2004524" cy="23166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Character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공격 기능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86EF6D-E79C-4D1E-8060-9B9761581980}"/>
              </a:ext>
            </a:extLst>
          </p:cNvPr>
          <p:cNvSpPr/>
          <p:nvPr/>
        </p:nvSpPr>
        <p:spPr>
          <a:xfrm>
            <a:off x="3755571" y="4036020"/>
            <a:ext cx="1928586" cy="23277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Obstacle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공격으로 파괴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5CDDFB02-4DB8-48F9-8281-5BB831AAC046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2691924" y="3155101"/>
            <a:ext cx="522171" cy="12515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FAE81EDB-24E6-429E-83BB-5F5A1F48F2A5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3891234" y="3207389"/>
            <a:ext cx="516205" cy="1141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250A662-9903-4A5D-ACDF-48A0025FC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40" y="4051759"/>
            <a:ext cx="1997331" cy="17614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253231C-7641-4A10-8612-C41F9CE4F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417" y="4063365"/>
            <a:ext cx="1902408" cy="1738241"/>
          </a:xfrm>
          <a:prstGeom prst="rect">
            <a:avLst/>
          </a:prstGeom>
        </p:spPr>
      </p:pic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03BA01EB-9EBB-4501-A53B-E8FEBF63BE6A}"/>
              </a:ext>
            </a:extLst>
          </p:cNvPr>
          <p:cNvSpPr txBox="1">
            <a:spLocks/>
          </p:cNvSpPr>
          <p:nvPr/>
        </p:nvSpPr>
        <p:spPr>
          <a:xfrm>
            <a:off x="6248791" y="3975899"/>
            <a:ext cx="2717927" cy="2387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class  Character : public</a:t>
            </a:r>
            <a:r>
              <a:rPr lang="ko-KR" altLang="en-US" sz="1100" dirty="0">
                <a:solidFill>
                  <a:schemeClr val="accent6"/>
                </a:solidFill>
              </a:rPr>
              <a:t> </a:t>
            </a:r>
            <a:r>
              <a:rPr lang="en-US" altLang="ko-KR" sz="1100" dirty="0" err="1">
                <a:solidFill>
                  <a:schemeClr val="accent6"/>
                </a:solidFill>
              </a:rPr>
              <a:t>SRPGObject</a:t>
            </a:r>
            <a:r>
              <a:rPr lang="en-US" altLang="ko-KR" sz="1100" dirty="0">
                <a:solidFill>
                  <a:schemeClr val="accent6"/>
                </a:solidFill>
              </a:rPr>
              <a:t> {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메소드</a:t>
            </a:r>
            <a:r>
              <a:rPr lang="en-US" altLang="ko-KR" sz="1100" dirty="0">
                <a:solidFill>
                  <a:schemeClr val="accent6"/>
                </a:solidFill>
              </a:rPr>
              <a:t>: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</a:t>
            </a:r>
            <a:r>
              <a:rPr lang="ko-KR" altLang="en-US" sz="1100" dirty="0">
                <a:solidFill>
                  <a:schemeClr val="accent6"/>
                </a:solidFill>
              </a:rPr>
              <a:t>공격</a:t>
            </a:r>
            <a:r>
              <a:rPr lang="en-US" altLang="ko-KR" sz="1100" dirty="0">
                <a:solidFill>
                  <a:schemeClr val="accent6"/>
                </a:solidFill>
              </a:rPr>
              <a:t>();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멤버</a:t>
            </a:r>
            <a:r>
              <a:rPr lang="en-US" altLang="ko-KR" sz="1100" dirty="0">
                <a:solidFill>
                  <a:schemeClr val="accent6"/>
                </a:solidFill>
              </a:rPr>
              <a:t>:    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    모델</a:t>
            </a:r>
            <a:r>
              <a:rPr lang="en-US" altLang="ko-KR" sz="1100" dirty="0">
                <a:solidFill>
                  <a:schemeClr val="accent6"/>
                </a:solidFill>
              </a:rPr>
              <a:t>, </a:t>
            </a:r>
            <a:r>
              <a:rPr lang="ko-KR" altLang="en-US" sz="1100" dirty="0">
                <a:solidFill>
                  <a:schemeClr val="accent6"/>
                </a:solidFill>
              </a:rPr>
              <a:t>애니메이션 </a:t>
            </a:r>
            <a:r>
              <a:rPr lang="ko-KR" altLang="en-US" sz="1100" dirty="0" err="1">
                <a:solidFill>
                  <a:schemeClr val="accent6"/>
                </a:solidFill>
              </a:rPr>
              <a:t>인스턴싱</a:t>
            </a:r>
            <a:r>
              <a:rPr lang="ko-KR" altLang="en-US" sz="1100" dirty="0">
                <a:solidFill>
                  <a:schemeClr val="accent6"/>
                </a:solidFill>
              </a:rPr>
              <a:t> 데이터</a:t>
            </a:r>
            <a:r>
              <a:rPr lang="en-US" altLang="ko-KR" sz="11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</a:t>
            </a:r>
            <a:r>
              <a:rPr lang="ko-KR" altLang="en-US" sz="1100" dirty="0">
                <a:solidFill>
                  <a:schemeClr val="accent6"/>
                </a:solidFill>
              </a:rPr>
              <a:t>애니메이션 이벤트 실행</a:t>
            </a:r>
            <a:r>
              <a:rPr lang="en-US" altLang="ko-KR" sz="1100" dirty="0">
                <a:solidFill>
                  <a:schemeClr val="accent6"/>
                </a:solidFill>
              </a:rPr>
              <a:t> </a:t>
            </a:r>
            <a:r>
              <a:rPr lang="ko-KR" altLang="en-US" sz="1100" dirty="0">
                <a:solidFill>
                  <a:schemeClr val="accent6"/>
                </a:solidFill>
              </a:rPr>
              <a:t>정보</a:t>
            </a:r>
            <a:r>
              <a:rPr lang="en-US" altLang="ko-KR" sz="11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    무기 </a:t>
            </a:r>
            <a:r>
              <a:rPr lang="en-US" altLang="ko-KR" sz="1100" dirty="0">
                <a:solidFill>
                  <a:schemeClr val="accent6"/>
                </a:solidFill>
              </a:rPr>
              <a:t>*</a:t>
            </a:r>
            <a:r>
              <a:rPr lang="ko-KR" altLang="en-US" sz="1100" dirty="0">
                <a:solidFill>
                  <a:schemeClr val="accent6"/>
                </a:solidFill>
              </a:rPr>
              <a:t>착용무기</a:t>
            </a:r>
            <a:r>
              <a:rPr lang="en-US" altLang="ko-KR" sz="11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};</a:t>
            </a:r>
            <a:endParaRPr lang="ko-KR" altLang="en-US" sz="1100" dirty="0">
              <a:solidFill>
                <a:schemeClr val="accent6"/>
              </a:solidFill>
            </a:endParaRP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942FB070-B2EC-4B8C-8C8F-667E94D6EABA}"/>
              </a:ext>
            </a:extLst>
          </p:cNvPr>
          <p:cNvSpPr txBox="1">
            <a:spLocks/>
          </p:cNvSpPr>
          <p:nvPr/>
        </p:nvSpPr>
        <p:spPr>
          <a:xfrm>
            <a:off x="9032034" y="3975899"/>
            <a:ext cx="2658188" cy="2387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class  Obstacle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: public</a:t>
            </a:r>
            <a:r>
              <a:rPr lang="ko-KR" altLang="en-US" sz="1100" dirty="0">
                <a:solidFill>
                  <a:schemeClr val="accent6"/>
                </a:solidFill>
              </a:rPr>
              <a:t> </a:t>
            </a:r>
            <a:r>
              <a:rPr lang="en-US" altLang="ko-KR" sz="1100" dirty="0" err="1">
                <a:solidFill>
                  <a:schemeClr val="accent6"/>
                </a:solidFill>
              </a:rPr>
              <a:t>SRPGObject</a:t>
            </a:r>
            <a:r>
              <a:rPr lang="en-US" altLang="ko-KR" sz="1100" dirty="0">
                <a:solidFill>
                  <a:schemeClr val="accent6"/>
                </a:solidFill>
              </a:rPr>
              <a:t> 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{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멤버</a:t>
            </a:r>
            <a:r>
              <a:rPr lang="en-US" altLang="ko-KR" sz="1100" dirty="0">
                <a:solidFill>
                  <a:schemeClr val="accent6"/>
                </a:solidFill>
              </a:rPr>
              <a:t>:    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    모델 데이터</a:t>
            </a:r>
            <a:r>
              <a:rPr lang="en-US" altLang="ko-KR" sz="11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};</a:t>
            </a:r>
            <a:endParaRPr lang="ko-KR" altLang="en-US" sz="11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6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2AEBB-EC4F-47C7-80EB-432F0732C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턴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20107F-C620-47C5-98CD-33444F017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8426"/>
            <a:ext cx="5257800" cy="1626702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사용자별로 턴을 돌아가면서 게임을 진행한다</a:t>
            </a:r>
            <a:endParaRPr lang="en-US" altLang="ko-KR" sz="1400" dirty="0"/>
          </a:p>
          <a:p>
            <a:r>
              <a:rPr lang="ko-KR" altLang="en-US" sz="1400" dirty="0"/>
              <a:t>각 턴은 해당하는 컨트롤러가 </a:t>
            </a:r>
            <a:br>
              <a:rPr lang="en-US" altLang="ko-KR" sz="1400" dirty="0"/>
            </a:br>
            <a:r>
              <a:rPr lang="ko-KR" altLang="en-US" sz="1400" dirty="0"/>
              <a:t>자신의 캐릭터들을 </a:t>
            </a:r>
            <a:r>
              <a:rPr lang="ko-KR" altLang="en-US" sz="1400" dirty="0" err="1"/>
              <a:t>행동시키며</a:t>
            </a:r>
            <a:r>
              <a:rPr lang="ko-KR" altLang="en-US" sz="1400" dirty="0"/>
              <a:t> 진행</a:t>
            </a:r>
            <a:endParaRPr lang="en-US" altLang="ko-KR" sz="1400" dirty="0"/>
          </a:p>
          <a:p>
            <a:r>
              <a:rPr lang="ko-KR" altLang="en-US" sz="1400" dirty="0"/>
              <a:t>키보드 입력을 받는 </a:t>
            </a:r>
            <a:r>
              <a:rPr lang="en-US" altLang="ko-KR" sz="1400" dirty="0" err="1"/>
              <a:t>PlayerController</a:t>
            </a:r>
            <a:r>
              <a:rPr lang="ko-KR" altLang="en-US" sz="1400" dirty="0"/>
              <a:t>와 </a:t>
            </a:r>
            <a:br>
              <a:rPr lang="en-US" altLang="ko-KR" sz="1400" dirty="0"/>
            </a:br>
            <a:r>
              <a:rPr lang="ko-KR" altLang="en-US" sz="1400" dirty="0"/>
              <a:t>자동으로 움직이는 </a:t>
            </a:r>
            <a:r>
              <a:rPr lang="en-US" altLang="ko-KR" sz="1400" dirty="0" err="1"/>
              <a:t>EnemyController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  <a:r>
              <a:rPr lang="ko-KR" altLang="en-US" sz="1400" dirty="0"/>
              <a:t>가지를 구현 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A12493D8-E8C1-43FF-B943-54C8758A9EAF}"/>
              </a:ext>
            </a:extLst>
          </p:cNvPr>
          <p:cNvSpPr txBox="1">
            <a:spLocks/>
          </p:cNvSpPr>
          <p:nvPr/>
        </p:nvSpPr>
        <p:spPr>
          <a:xfrm>
            <a:off x="6096000" y="674403"/>
            <a:ext cx="5763214" cy="24567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class </a:t>
            </a:r>
            <a:r>
              <a:rPr lang="en-US" altLang="ko-KR" sz="1400" dirty="0" err="1">
                <a:solidFill>
                  <a:schemeClr val="accent6"/>
                </a:solidFill>
              </a:rPr>
              <a:t>TurnManager</a:t>
            </a:r>
            <a:r>
              <a:rPr lang="en-US" altLang="ko-KR" sz="1400" dirty="0">
                <a:solidFill>
                  <a:schemeClr val="accent6"/>
                </a:solidFill>
              </a:rPr>
              <a:t> {</a:t>
            </a: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메소드</a:t>
            </a:r>
            <a:r>
              <a:rPr lang="en-US" altLang="ko-KR" sz="1400" dirty="0">
                <a:solidFill>
                  <a:schemeClr val="accent6"/>
                </a:solidFill>
              </a:rPr>
              <a:t>: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컨트롤</a:t>
            </a:r>
            <a:r>
              <a:rPr lang="en-US" altLang="ko-KR" sz="1400" dirty="0">
                <a:solidFill>
                  <a:schemeClr val="accent6"/>
                </a:solidFill>
              </a:rPr>
              <a:t>() { controllers[</a:t>
            </a:r>
            <a:r>
              <a:rPr lang="ko-KR" altLang="en-US" sz="1400" dirty="0">
                <a:solidFill>
                  <a:schemeClr val="accent6"/>
                </a:solidFill>
              </a:rPr>
              <a:t>현재</a:t>
            </a:r>
            <a:r>
              <a:rPr lang="en-US" altLang="ko-KR" sz="1400" dirty="0">
                <a:solidFill>
                  <a:schemeClr val="accent6"/>
                </a:solidFill>
              </a:rPr>
              <a:t>].</a:t>
            </a:r>
            <a:r>
              <a:rPr lang="ko-KR" altLang="en-US" sz="1400" dirty="0">
                <a:solidFill>
                  <a:schemeClr val="accent6"/>
                </a:solidFill>
              </a:rPr>
              <a:t>컨트롤</a:t>
            </a:r>
            <a:r>
              <a:rPr lang="en-US" altLang="ko-KR" sz="1400" dirty="0">
                <a:solidFill>
                  <a:schemeClr val="accent6"/>
                </a:solidFill>
              </a:rPr>
              <a:t>();  }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다음 턴</a:t>
            </a:r>
            <a:r>
              <a:rPr lang="en-US" altLang="ko-KR" sz="1400" dirty="0">
                <a:solidFill>
                  <a:schemeClr val="accent6"/>
                </a:solidFill>
              </a:rPr>
              <a:t>(); </a:t>
            </a:r>
            <a:r>
              <a:rPr lang="en-US" altLang="ko-KR" sz="1400" dirty="0">
                <a:solidFill>
                  <a:srgbClr val="92D050"/>
                </a:solidFill>
              </a:rPr>
              <a:t>// </a:t>
            </a:r>
            <a:r>
              <a:rPr lang="ko-KR" altLang="en-US" sz="1400" dirty="0">
                <a:solidFill>
                  <a:srgbClr val="92D050"/>
                </a:solidFill>
              </a:rPr>
              <a:t>캐릭터들 행동 상태를 초기화하고 다음 컨트롤러 준비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멤버</a:t>
            </a:r>
            <a:r>
              <a:rPr lang="en-US" altLang="ko-KR" sz="1400" dirty="0">
                <a:solidFill>
                  <a:schemeClr val="accent6"/>
                </a:solidFill>
              </a:rPr>
              <a:t>: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Controller[] controllers;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int </a:t>
            </a:r>
            <a:r>
              <a:rPr lang="ko-KR" altLang="en-US" sz="1400" dirty="0">
                <a:solidFill>
                  <a:schemeClr val="accent6"/>
                </a:solidFill>
              </a:rPr>
              <a:t>현재 컨트롤러번호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int</a:t>
            </a:r>
            <a:r>
              <a:rPr lang="ko-KR" altLang="en-US" sz="1400" dirty="0">
                <a:solidFill>
                  <a:schemeClr val="accent6"/>
                </a:solidFill>
              </a:rPr>
              <a:t> 현재 턴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}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3178538-8DF3-45D6-BE64-6E0891AB6C85}"/>
              </a:ext>
            </a:extLst>
          </p:cNvPr>
          <p:cNvGrpSpPr/>
          <p:nvPr/>
        </p:nvGrpSpPr>
        <p:grpSpPr>
          <a:xfrm>
            <a:off x="838200" y="3059783"/>
            <a:ext cx="4617287" cy="3497747"/>
            <a:chOff x="970384" y="4550671"/>
            <a:chExt cx="3021564" cy="200136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251D925-94F7-49DA-AB56-8CD307DED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384" y="4550671"/>
              <a:ext cx="3021564" cy="16935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3F340A-2565-4CA5-97B7-9FFF59547327}"/>
                </a:ext>
              </a:extLst>
            </p:cNvPr>
            <p:cNvSpPr txBox="1"/>
            <p:nvPr/>
          </p:nvSpPr>
          <p:spPr>
            <a:xfrm>
              <a:off x="970384" y="6244257"/>
              <a:ext cx="3021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턴 시작 장면</a:t>
              </a:r>
            </a:p>
          </p:txBody>
        </p:sp>
      </p:grp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507348A6-AB4D-40D8-842C-79F15C71377D}"/>
              </a:ext>
            </a:extLst>
          </p:cNvPr>
          <p:cNvSpPr txBox="1">
            <a:spLocks/>
          </p:cNvSpPr>
          <p:nvPr/>
        </p:nvSpPr>
        <p:spPr>
          <a:xfrm>
            <a:off x="6096000" y="3315854"/>
            <a:ext cx="5763214" cy="3250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class Controller {</a:t>
            </a: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메소드</a:t>
            </a:r>
            <a:r>
              <a:rPr lang="en-US" altLang="ko-KR" sz="1400" dirty="0">
                <a:solidFill>
                  <a:schemeClr val="accent6"/>
                </a:solidFill>
              </a:rPr>
              <a:t>: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</a:t>
            </a:r>
            <a:r>
              <a:rPr lang="ko-KR" altLang="en-US" sz="1400" dirty="0">
                <a:solidFill>
                  <a:schemeClr val="accent6"/>
                </a:solidFill>
              </a:rPr>
              <a:t>컨트롤</a:t>
            </a:r>
            <a:r>
              <a:rPr lang="en-US" altLang="ko-KR" sz="1400" dirty="0">
                <a:solidFill>
                  <a:schemeClr val="accent6"/>
                </a:solidFill>
              </a:rPr>
              <a:t>(); //</a:t>
            </a:r>
            <a:r>
              <a:rPr lang="ko-KR" altLang="en-US" sz="1400" dirty="0">
                <a:solidFill>
                  <a:schemeClr val="accent6"/>
                </a:solidFill>
              </a:rPr>
              <a:t>컨트롤러의 입력을 처리</a:t>
            </a:r>
            <a:endParaRPr lang="en-US" altLang="ko-KR" sz="14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}</a:t>
            </a:r>
          </a:p>
          <a:p>
            <a:pPr marL="114300" indent="0">
              <a:buNone/>
            </a:pPr>
            <a:endParaRPr lang="en-US" altLang="ko-KR" sz="14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키보드 입력으로 </a:t>
            </a:r>
            <a:r>
              <a:rPr lang="en-US" altLang="ko-KR" sz="1400" dirty="0">
                <a:solidFill>
                  <a:srgbClr val="92D050"/>
                </a:solidFill>
              </a:rPr>
              <a:t>UI, </a:t>
            </a:r>
            <a:r>
              <a:rPr lang="ko-KR" altLang="en-US" sz="1400" dirty="0">
                <a:solidFill>
                  <a:srgbClr val="92D050"/>
                </a:solidFill>
              </a:rPr>
              <a:t>맵 커서 조작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class </a:t>
            </a:r>
            <a:r>
              <a:rPr lang="en-US" altLang="ko-KR" sz="1400" dirty="0" err="1">
                <a:solidFill>
                  <a:schemeClr val="accent6"/>
                </a:solidFill>
              </a:rPr>
              <a:t>PlayerController</a:t>
            </a:r>
            <a:r>
              <a:rPr lang="en-US" altLang="ko-KR" sz="1400" dirty="0">
                <a:solidFill>
                  <a:schemeClr val="accent6"/>
                </a:solidFill>
              </a:rPr>
              <a:t> : public Controller { … } </a:t>
            </a:r>
            <a:br>
              <a:rPr lang="en-US" altLang="ko-KR" sz="1400" dirty="0">
                <a:solidFill>
                  <a:schemeClr val="accent6"/>
                </a:solidFill>
              </a:rPr>
            </a:br>
            <a:endParaRPr lang="en-US" altLang="ko-KR" sz="14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적 캐릭터 중 행동하지 않은 캐릭터를 골라 행동 </a:t>
            </a:r>
            <a:r>
              <a:rPr lang="en-US" altLang="ko-KR" sz="1400" dirty="0">
                <a:solidFill>
                  <a:srgbClr val="92D050"/>
                </a:solidFill>
              </a:rPr>
              <a:t>-&gt; </a:t>
            </a:r>
            <a:r>
              <a:rPr lang="ko-KR" altLang="en-US" sz="1400" dirty="0">
                <a:solidFill>
                  <a:srgbClr val="92D050"/>
                </a:solidFill>
              </a:rPr>
              <a:t>없으면 턴 종료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class </a:t>
            </a:r>
            <a:r>
              <a:rPr lang="en-US" altLang="ko-KR" sz="1400" dirty="0" err="1">
                <a:solidFill>
                  <a:schemeClr val="accent6"/>
                </a:solidFill>
              </a:rPr>
              <a:t>EnemyController</a:t>
            </a:r>
            <a:r>
              <a:rPr lang="en-US" altLang="ko-KR" sz="1400" dirty="0">
                <a:solidFill>
                  <a:schemeClr val="accent6"/>
                </a:solidFill>
              </a:rPr>
              <a:t> : public Controller { … }</a:t>
            </a:r>
          </a:p>
        </p:txBody>
      </p:sp>
    </p:spTree>
    <p:extLst>
      <p:ext uri="{BB962C8B-B14F-4D97-AF65-F5344CB8AC3E}">
        <p14:creationId xmlns:p14="http://schemas.microsoft.com/office/powerpoint/2010/main" val="3843280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EBFA7-CC7C-4729-BEA6-2DCFE2C71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17" y="0"/>
            <a:ext cx="10587182" cy="1184988"/>
          </a:xfrm>
        </p:spPr>
        <p:txBody>
          <a:bodyPr/>
          <a:lstStyle/>
          <a:p>
            <a:r>
              <a:rPr lang="ko-KR" altLang="en-US" dirty="0"/>
              <a:t>이동지점</a:t>
            </a:r>
            <a:r>
              <a:rPr lang="en-US" altLang="ko-KR" dirty="0"/>
              <a:t>, </a:t>
            </a:r>
            <a:r>
              <a:rPr lang="ko-KR" altLang="en-US" dirty="0"/>
              <a:t>공격지점 탐색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99A3E1-28F6-4C0D-9964-C005390C1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617" y="970383"/>
            <a:ext cx="5334293" cy="1380510"/>
          </a:xfrm>
        </p:spPr>
        <p:txBody>
          <a:bodyPr>
            <a:normAutofit lnSpcReduction="10000"/>
          </a:bodyPr>
          <a:lstStyle/>
          <a:p>
            <a:r>
              <a:rPr lang="ko-KR" altLang="en-US" sz="1800" dirty="0"/>
              <a:t>지점을 선택 시 해당 지점의  오브젝트에 따라 이동 지점과 공격지점을 탐색</a:t>
            </a:r>
            <a:endParaRPr lang="en-US" altLang="ko-KR" sz="1800" dirty="0"/>
          </a:p>
          <a:p>
            <a:r>
              <a:rPr lang="ko-KR" altLang="en-US" sz="1800" dirty="0"/>
              <a:t>이동지점 탐색에는 </a:t>
            </a:r>
            <a:r>
              <a:rPr lang="en-US" altLang="ko-KR" sz="1800" dirty="0" err="1"/>
              <a:t>Astar</a:t>
            </a:r>
            <a:r>
              <a:rPr lang="en-US" altLang="ko-KR" sz="1800" dirty="0"/>
              <a:t> </a:t>
            </a:r>
            <a:r>
              <a:rPr lang="ko-KR" altLang="en-US" sz="1800" dirty="0"/>
              <a:t>알고리즘을 사용</a:t>
            </a:r>
            <a:endParaRPr lang="en-US" altLang="ko-KR" sz="1800" dirty="0"/>
          </a:p>
          <a:p>
            <a:r>
              <a:rPr lang="ko-KR" altLang="en-US" sz="1800" dirty="0"/>
              <a:t>탐색된 지점은 종류에 따라 색깔 바꿈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54F830-994D-4EC1-A374-C6A2A2FC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3" y="2350893"/>
            <a:ext cx="4885425" cy="4198411"/>
          </a:xfrm>
          <a:prstGeom prst="rect">
            <a:avLst/>
          </a:prstGeom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1FD4995D-64E1-4088-82F5-53C3A060C1ED}"/>
              </a:ext>
            </a:extLst>
          </p:cNvPr>
          <p:cNvSpPr txBox="1">
            <a:spLocks/>
          </p:cNvSpPr>
          <p:nvPr/>
        </p:nvSpPr>
        <p:spPr>
          <a:xfrm>
            <a:off x="6217292" y="308697"/>
            <a:ext cx="5763214" cy="42633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struct </a:t>
            </a:r>
            <a:r>
              <a:rPr lang="en-US" altLang="ko-KR" sz="1400" dirty="0" err="1">
                <a:solidFill>
                  <a:schemeClr val="accent6"/>
                </a:solidFill>
              </a:rPr>
              <a:t>GridedTerrain</a:t>
            </a:r>
            <a:r>
              <a:rPr lang="en-US" altLang="ko-KR" sz="1400" dirty="0">
                <a:solidFill>
                  <a:schemeClr val="accent6"/>
                </a:solidFill>
              </a:rPr>
              <a:t>::</a:t>
            </a:r>
            <a:r>
              <a:rPr lang="ko-KR" altLang="en-US" sz="1400" dirty="0">
                <a:solidFill>
                  <a:schemeClr val="accent6"/>
                </a:solidFill>
              </a:rPr>
              <a:t>이동지점정보 </a:t>
            </a:r>
            <a:r>
              <a:rPr lang="en-US" altLang="ko-KR" sz="1400" dirty="0">
                <a:solidFill>
                  <a:schemeClr val="accent6"/>
                </a:solidFill>
              </a:rPr>
              <a:t>{ </a:t>
            </a:r>
            <a:r>
              <a:rPr lang="ko-KR" altLang="en-US" sz="1400" dirty="0">
                <a:solidFill>
                  <a:schemeClr val="accent6"/>
                </a:solidFill>
              </a:rPr>
              <a:t>거리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이전위치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정착가능여부</a:t>
            </a:r>
            <a:r>
              <a:rPr lang="en-US" altLang="ko-KR" sz="1400" dirty="0">
                <a:solidFill>
                  <a:schemeClr val="accent6"/>
                </a:solidFill>
              </a:rPr>
              <a:t> };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Void </a:t>
            </a:r>
            <a:r>
              <a:rPr lang="en-US" altLang="ko-KR" sz="1400" dirty="0" err="1">
                <a:solidFill>
                  <a:schemeClr val="accent6"/>
                </a:solidFill>
              </a:rPr>
              <a:t>GridedTerrain</a:t>
            </a:r>
            <a:r>
              <a:rPr lang="en-US" altLang="ko-KR" sz="1400" dirty="0">
                <a:solidFill>
                  <a:schemeClr val="accent6"/>
                </a:solidFill>
              </a:rPr>
              <a:t>::</a:t>
            </a:r>
            <a:r>
              <a:rPr lang="ko-KR" altLang="en-US" sz="1400" dirty="0">
                <a:solidFill>
                  <a:schemeClr val="accent6"/>
                </a:solidFill>
              </a:rPr>
              <a:t>이동지점탐색</a:t>
            </a:r>
            <a:r>
              <a:rPr lang="en-US" altLang="ko-KR" sz="1400" dirty="0">
                <a:solidFill>
                  <a:schemeClr val="accent6"/>
                </a:solidFill>
              </a:rPr>
              <a:t>() {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</a:t>
            </a:r>
            <a:r>
              <a:rPr lang="ko-KR" altLang="en-US" sz="1400" dirty="0">
                <a:solidFill>
                  <a:schemeClr val="accent6"/>
                </a:solidFill>
              </a:rPr>
              <a:t>이동지점목록</a:t>
            </a:r>
            <a:r>
              <a:rPr lang="en-US" altLang="ko-KR" sz="1400" dirty="0">
                <a:solidFill>
                  <a:schemeClr val="accent6"/>
                </a:solidFill>
              </a:rPr>
              <a:t>.clear();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heap&lt;</a:t>
            </a:r>
            <a:r>
              <a:rPr lang="ko-KR" altLang="en-US" sz="1400" dirty="0">
                <a:solidFill>
                  <a:schemeClr val="accent6"/>
                </a:solidFill>
              </a:rPr>
              <a:t>지점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이동지점정보</a:t>
            </a:r>
            <a:r>
              <a:rPr lang="en-US" altLang="ko-KR" sz="1400" dirty="0">
                <a:solidFill>
                  <a:schemeClr val="accent6"/>
                </a:solidFill>
              </a:rPr>
              <a:t>&gt; </a:t>
            </a:r>
            <a:r>
              <a:rPr lang="ko-KR" altLang="en-US" sz="1400" dirty="0" err="1">
                <a:solidFill>
                  <a:schemeClr val="accent6"/>
                </a:solidFill>
              </a:rPr>
              <a:t>탐색힙</a:t>
            </a:r>
            <a:r>
              <a:rPr lang="en-US" altLang="ko-KR" sz="1400" dirty="0">
                <a:solidFill>
                  <a:schemeClr val="accent6"/>
                </a:solidFill>
              </a:rPr>
              <a:t>;	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거리로 오름차순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while(!</a:t>
            </a:r>
            <a:r>
              <a:rPr lang="ko-KR" altLang="en-US" sz="1400" dirty="0" err="1">
                <a:solidFill>
                  <a:schemeClr val="accent6"/>
                </a:solidFill>
              </a:rPr>
              <a:t>힙</a:t>
            </a:r>
            <a:r>
              <a:rPr lang="en-US" altLang="ko-KR" sz="1400" dirty="0">
                <a:solidFill>
                  <a:schemeClr val="accent6"/>
                </a:solidFill>
              </a:rPr>
              <a:t>.empty()) {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 </a:t>
            </a:r>
            <a:r>
              <a:rPr lang="ko-KR" altLang="en-US" sz="1400" dirty="0">
                <a:solidFill>
                  <a:schemeClr val="accent6"/>
                </a:solidFill>
              </a:rPr>
              <a:t>노드 </a:t>
            </a:r>
            <a:r>
              <a:rPr lang="en-US" altLang="ko-KR" sz="1400" dirty="0">
                <a:solidFill>
                  <a:schemeClr val="accent6"/>
                </a:solidFill>
              </a:rPr>
              <a:t>= </a:t>
            </a:r>
            <a:r>
              <a:rPr lang="ko-KR" altLang="en-US" sz="1400" dirty="0" err="1">
                <a:solidFill>
                  <a:schemeClr val="accent6"/>
                </a:solidFill>
              </a:rPr>
              <a:t>탐색힙</a:t>
            </a:r>
            <a:r>
              <a:rPr lang="en-US" altLang="ko-KR" sz="1400" dirty="0">
                <a:solidFill>
                  <a:schemeClr val="accent6"/>
                </a:solidFill>
              </a:rPr>
              <a:t>.front(); </a:t>
            </a:r>
            <a:r>
              <a:rPr lang="ko-KR" altLang="en-US" sz="1400" dirty="0" err="1">
                <a:solidFill>
                  <a:schemeClr val="accent6"/>
                </a:solidFill>
              </a:rPr>
              <a:t>탐색힙</a:t>
            </a:r>
            <a:r>
              <a:rPr lang="en-US" altLang="ko-KR" sz="1400" dirty="0">
                <a:solidFill>
                  <a:schemeClr val="accent6"/>
                </a:solidFill>
              </a:rPr>
              <a:t>.pop();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 if(</a:t>
            </a:r>
            <a:r>
              <a:rPr lang="ko-KR" altLang="en-US" sz="1400" dirty="0">
                <a:solidFill>
                  <a:schemeClr val="accent6"/>
                </a:solidFill>
              </a:rPr>
              <a:t>목록</a:t>
            </a:r>
            <a:r>
              <a:rPr lang="en-US" altLang="ko-KR" sz="1400" dirty="0">
                <a:solidFill>
                  <a:schemeClr val="accent6"/>
                </a:solidFill>
              </a:rPr>
              <a:t>[</a:t>
            </a:r>
            <a:r>
              <a:rPr lang="ko-KR" altLang="en-US" sz="1400" dirty="0">
                <a:solidFill>
                  <a:schemeClr val="accent6"/>
                </a:solidFill>
              </a:rPr>
              <a:t>지점</a:t>
            </a:r>
            <a:r>
              <a:rPr lang="en-US" altLang="ko-KR" sz="1400" dirty="0">
                <a:solidFill>
                  <a:schemeClr val="accent6"/>
                </a:solidFill>
              </a:rPr>
              <a:t>].</a:t>
            </a:r>
            <a:r>
              <a:rPr lang="ko-KR" altLang="en-US" sz="1400" dirty="0">
                <a:solidFill>
                  <a:schemeClr val="accent6"/>
                </a:solidFill>
              </a:rPr>
              <a:t>거리</a:t>
            </a:r>
            <a:r>
              <a:rPr lang="en-US" altLang="ko-KR" sz="1400" dirty="0">
                <a:solidFill>
                  <a:schemeClr val="accent6"/>
                </a:solidFill>
              </a:rPr>
              <a:t> &lt;= </a:t>
            </a:r>
            <a:r>
              <a:rPr lang="ko-KR" altLang="en-US" sz="1400" dirty="0">
                <a:solidFill>
                  <a:schemeClr val="accent6"/>
                </a:solidFill>
              </a:rPr>
              <a:t>노드</a:t>
            </a:r>
            <a:r>
              <a:rPr lang="en-US" altLang="ko-KR" sz="1400" dirty="0">
                <a:solidFill>
                  <a:schemeClr val="accent6"/>
                </a:solidFill>
              </a:rPr>
              <a:t>.</a:t>
            </a:r>
            <a:r>
              <a:rPr lang="ko-KR" altLang="en-US" sz="1400" dirty="0">
                <a:solidFill>
                  <a:schemeClr val="accent6"/>
                </a:solidFill>
              </a:rPr>
              <a:t>거리</a:t>
            </a:r>
            <a:r>
              <a:rPr lang="en-US" altLang="ko-KR" sz="1400" dirty="0">
                <a:solidFill>
                  <a:schemeClr val="accent6"/>
                </a:solidFill>
              </a:rPr>
              <a:t>) continue; 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이미 등록된 지점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 </a:t>
            </a:r>
            <a:r>
              <a:rPr lang="ko-KR" altLang="en-US" sz="1400" dirty="0">
                <a:solidFill>
                  <a:schemeClr val="accent6"/>
                </a:solidFill>
              </a:rPr>
              <a:t>노드</a:t>
            </a:r>
            <a:r>
              <a:rPr lang="en-US" altLang="ko-KR" sz="1400" dirty="0">
                <a:solidFill>
                  <a:schemeClr val="accent6"/>
                </a:solidFill>
              </a:rPr>
              <a:t>.</a:t>
            </a:r>
            <a:r>
              <a:rPr lang="ko-KR" altLang="en-US" sz="1400" dirty="0">
                <a:solidFill>
                  <a:schemeClr val="accent6"/>
                </a:solidFill>
              </a:rPr>
              <a:t>정착가능여부 </a:t>
            </a:r>
            <a:r>
              <a:rPr lang="en-US" altLang="ko-KR" sz="1400" dirty="0">
                <a:solidFill>
                  <a:schemeClr val="accent6"/>
                </a:solidFill>
              </a:rPr>
              <a:t>=</a:t>
            </a:r>
            <a:r>
              <a:rPr lang="ko-KR" altLang="en-US" sz="1400" dirty="0">
                <a:solidFill>
                  <a:schemeClr val="accent6"/>
                </a:solidFill>
              </a:rPr>
              <a:t> 노드</a:t>
            </a:r>
            <a:r>
              <a:rPr lang="en-US" altLang="ko-KR" sz="1400" dirty="0">
                <a:solidFill>
                  <a:schemeClr val="accent6"/>
                </a:solidFill>
              </a:rPr>
              <a:t>.</a:t>
            </a:r>
            <a:r>
              <a:rPr lang="ko-KR" altLang="en-US" sz="1400" dirty="0">
                <a:solidFill>
                  <a:schemeClr val="accent6"/>
                </a:solidFill>
              </a:rPr>
              <a:t>지점 검사해서 대입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 </a:t>
            </a:r>
            <a:r>
              <a:rPr lang="ko-KR" altLang="en-US" sz="1400" dirty="0">
                <a:solidFill>
                  <a:schemeClr val="accent6"/>
                </a:solidFill>
              </a:rPr>
              <a:t>이동지점목록</a:t>
            </a:r>
            <a:r>
              <a:rPr lang="en-US" altLang="ko-KR" sz="1400" dirty="0">
                <a:solidFill>
                  <a:schemeClr val="accent6"/>
                </a:solidFill>
              </a:rPr>
              <a:t>[</a:t>
            </a:r>
            <a:r>
              <a:rPr lang="ko-KR" altLang="en-US" sz="1400" dirty="0">
                <a:solidFill>
                  <a:schemeClr val="accent6"/>
                </a:solidFill>
              </a:rPr>
              <a:t>노드</a:t>
            </a:r>
            <a:r>
              <a:rPr lang="en-US" altLang="ko-KR" sz="1400" dirty="0">
                <a:solidFill>
                  <a:schemeClr val="accent6"/>
                </a:solidFill>
              </a:rPr>
              <a:t>.</a:t>
            </a:r>
            <a:r>
              <a:rPr lang="ko-KR" altLang="en-US" sz="1400" dirty="0">
                <a:solidFill>
                  <a:schemeClr val="accent6"/>
                </a:solidFill>
              </a:rPr>
              <a:t>지점</a:t>
            </a:r>
            <a:r>
              <a:rPr lang="en-US" altLang="ko-KR" sz="1400" dirty="0">
                <a:solidFill>
                  <a:schemeClr val="accent6"/>
                </a:solidFill>
              </a:rPr>
              <a:t>] = </a:t>
            </a:r>
            <a:r>
              <a:rPr lang="ko-KR" altLang="en-US" sz="1400" dirty="0">
                <a:solidFill>
                  <a:schemeClr val="accent6"/>
                </a:solidFill>
              </a:rPr>
              <a:t>이동지점정보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 for(</a:t>
            </a:r>
            <a:r>
              <a:rPr lang="ko-KR" altLang="en-US" sz="1400" dirty="0" err="1">
                <a:solidFill>
                  <a:schemeClr val="accent6"/>
                </a:solidFill>
              </a:rPr>
              <a:t>상하좌후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4</a:t>
            </a:r>
            <a:r>
              <a:rPr lang="ko-KR" altLang="en-US" sz="1400" dirty="0">
                <a:solidFill>
                  <a:schemeClr val="accent6"/>
                </a:solidFill>
              </a:rPr>
              <a:t>방향</a:t>
            </a:r>
            <a:r>
              <a:rPr lang="en-US" altLang="ko-KR" sz="1400" dirty="0">
                <a:solidFill>
                  <a:schemeClr val="accent6"/>
                </a:solidFill>
              </a:rPr>
              <a:t>) 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	</a:t>
            </a:r>
            <a:r>
              <a:rPr lang="ko-KR" altLang="en-US" sz="1400" dirty="0" err="1">
                <a:solidFill>
                  <a:schemeClr val="accent6"/>
                </a:solidFill>
              </a:rPr>
              <a:t>힙</a:t>
            </a:r>
            <a:r>
              <a:rPr lang="en-US" altLang="ko-KR" sz="1400" dirty="0">
                <a:solidFill>
                  <a:schemeClr val="accent6"/>
                </a:solidFill>
              </a:rPr>
              <a:t>.push({</a:t>
            </a:r>
            <a:r>
              <a:rPr lang="ko-KR" altLang="en-US" sz="1400" dirty="0">
                <a:solidFill>
                  <a:schemeClr val="accent6"/>
                </a:solidFill>
              </a:rPr>
              <a:t>다음 지점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거리</a:t>
            </a:r>
            <a:r>
              <a:rPr lang="en-US" altLang="ko-KR" sz="1400" dirty="0">
                <a:solidFill>
                  <a:schemeClr val="accent6"/>
                </a:solidFill>
              </a:rPr>
              <a:t>+1, </a:t>
            </a:r>
            <a:r>
              <a:rPr lang="ko-KR" altLang="en-US" sz="1400" dirty="0">
                <a:solidFill>
                  <a:schemeClr val="accent6"/>
                </a:solidFill>
              </a:rPr>
              <a:t>지점</a:t>
            </a:r>
            <a:r>
              <a:rPr lang="en-US" altLang="ko-KR" sz="1400" dirty="0">
                <a:solidFill>
                  <a:schemeClr val="accent6"/>
                </a:solidFill>
              </a:rPr>
              <a:t>, true});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}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}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A981FD9-6306-4819-ACF6-A65F5BEAC996}"/>
              </a:ext>
            </a:extLst>
          </p:cNvPr>
          <p:cNvSpPr txBox="1">
            <a:spLocks/>
          </p:cNvSpPr>
          <p:nvPr/>
        </p:nvSpPr>
        <p:spPr>
          <a:xfrm>
            <a:off x="6217292" y="4655975"/>
            <a:ext cx="5763214" cy="1893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void </a:t>
            </a:r>
            <a:r>
              <a:rPr lang="en-US" altLang="ko-KR" sz="1200" dirty="0" err="1">
                <a:solidFill>
                  <a:schemeClr val="accent6"/>
                </a:solidFill>
              </a:rPr>
              <a:t>GridedTerrain</a:t>
            </a:r>
            <a:r>
              <a:rPr lang="en-US" altLang="ko-KR" sz="1200" dirty="0">
                <a:solidFill>
                  <a:schemeClr val="accent6"/>
                </a:solidFill>
              </a:rPr>
              <a:t>::</a:t>
            </a:r>
            <a:r>
              <a:rPr lang="ko-KR" altLang="en-US" sz="1200" dirty="0">
                <a:solidFill>
                  <a:schemeClr val="accent6"/>
                </a:solidFill>
              </a:rPr>
              <a:t>공격지점탐색</a:t>
            </a:r>
            <a:r>
              <a:rPr lang="en-US" altLang="ko-KR" sz="1200" dirty="0">
                <a:solidFill>
                  <a:schemeClr val="accent6"/>
                </a:solidFill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</a:rPr>
              <a:t>최소사거리</a:t>
            </a:r>
            <a:r>
              <a:rPr lang="en-US" altLang="ko-KR" sz="1200" dirty="0">
                <a:solidFill>
                  <a:schemeClr val="accent6"/>
                </a:solidFill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</a:rPr>
              <a:t>최대사거리</a:t>
            </a:r>
            <a:r>
              <a:rPr lang="en-US" altLang="ko-KR" sz="1200" dirty="0">
                <a:solidFill>
                  <a:schemeClr val="accent6"/>
                </a:solidFill>
              </a:rPr>
              <a:t>) {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</a:t>
            </a:r>
            <a:r>
              <a:rPr lang="ko-KR" altLang="en-US" sz="1200" dirty="0">
                <a:solidFill>
                  <a:schemeClr val="accent6"/>
                </a:solidFill>
              </a:rPr>
              <a:t>공격지점목록</a:t>
            </a:r>
            <a:r>
              <a:rPr lang="en-US" altLang="ko-KR" sz="1200" dirty="0">
                <a:solidFill>
                  <a:schemeClr val="accent6"/>
                </a:solidFill>
              </a:rPr>
              <a:t>.clear();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for(</a:t>
            </a:r>
            <a:r>
              <a:rPr lang="ko-KR" altLang="en-US" sz="1200" dirty="0">
                <a:solidFill>
                  <a:schemeClr val="accent6"/>
                </a:solidFill>
              </a:rPr>
              <a:t>이동지점 </a:t>
            </a:r>
            <a:r>
              <a:rPr lang="en-US" altLang="ko-KR" sz="1200" dirty="0">
                <a:solidFill>
                  <a:schemeClr val="accent6"/>
                </a:solidFill>
              </a:rPr>
              <a:t>: </a:t>
            </a:r>
            <a:r>
              <a:rPr lang="ko-KR" altLang="en-US" sz="1200" dirty="0">
                <a:solidFill>
                  <a:schemeClr val="accent6"/>
                </a:solidFill>
              </a:rPr>
              <a:t>이동지점목록</a:t>
            </a:r>
            <a:r>
              <a:rPr lang="en-US" altLang="ko-KR" sz="1200" dirty="0">
                <a:solidFill>
                  <a:schemeClr val="accent6"/>
                </a:solidFill>
              </a:rPr>
              <a:t>)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    for(</a:t>
            </a:r>
            <a:r>
              <a:rPr lang="ko-KR" altLang="en-US" sz="1200" dirty="0">
                <a:solidFill>
                  <a:schemeClr val="accent6"/>
                </a:solidFill>
              </a:rPr>
              <a:t>사거리 </a:t>
            </a:r>
            <a:r>
              <a:rPr lang="en-US" altLang="ko-KR" sz="1200" dirty="0">
                <a:solidFill>
                  <a:schemeClr val="accent6"/>
                </a:solidFill>
              </a:rPr>
              <a:t>: </a:t>
            </a:r>
            <a:r>
              <a:rPr lang="ko-KR" altLang="en-US" sz="1200" dirty="0">
                <a:solidFill>
                  <a:schemeClr val="accent6"/>
                </a:solidFill>
              </a:rPr>
              <a:t>최소사거리</a:t>
            </a:r>
            <a:r>
              <a:rPr lang="en-US" altLang="ko-KR" sz="1200" dirty="0">
                <a:solidFill>
                  <a:schemeClr val="accent6"/>
                </a:solidFill>
              </a:rPr>
              <a:t>~</a:t>
            </a:r>
            <a:r>
              <a:rPr lang="ko-KR" altLang="en-US" sz="1200" dirty="0">
                <a:solidFill>
                  <a:schemeClr val="accent6"/>
                </a:solidFill>
              </a:rPr>
              <a:t>최대사거리</a:t>
            </a:r>
            <a:r>
              <a:rPr lang="en-US" altLang="ko-KR" sz="1200" dirty="0">
                <a:solidFill>
                  <a:schemeClr val="accent6"/>
                </a:solidFill>
              </a:rPr>
              <a:t>)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         </a:t>
            </a:r>
            <a:r>
              <a:rPr lang="ko-KR" altLang="en-US" sz="1200" dirty="0">
                <a:solidFill>
                  <a:schemeClr val="accent6"/>
                </a:solidFill>
              </a:rPr>
              <a:t>이동지점에서 사거리만큼 떨어진 지점들을 공격지점으로 등록</a:t>
            </a:r>
            <a:endParaRPr lang="en-US" altLang="ko-KR" sz="12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}</a:t>
            </a:r>
            <a:endParaRPr lang="ko-KR" altLang="en-US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3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5AE60-91C1-4B55-9EEF-AE8B563A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056" y="18325"/>
            <a:ext cx="5116944" cy="1053185"/>
          </a:xfrm>
        </p:spPr>
        <p:txBody>
          <a:bodyPr/>
          <a:lstStyle/>
          <a:p>
            <a:r>
              <a:rPr lang="ko-KR" altLang="en-US" dirty="0"/>
              <a:t>경로 추적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09332C-3CBB-4D24-A238-1221CCD8E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44" y="1071510"/>
            <a:ext cx="2740450" cy="2106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CE3E18-6498-418E-8EA2-6A0CE6953038}"/>
              </a:ext>
            </a:extLst>
          </p:cNvPr>
          <p:cNvSpPr txBox="1"/>
          <p:nvPr/>
        </p:nvSpPr>
        <p:spPr>
          <a:xfrm>
            <a:off x="1971619" y="3177630"/>
            <a:ext cx="2483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이동 지점을 선택하면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9C70414-B8A9-44BC-A55F-1DA8D7414D13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3213368" y="3485407"/>
            <a:ext cx="2" cy="33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3D7844A-F1E7-4027-BE82-5D7501185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145" y="3822577"/>
            <a:ext cx="2740450" cy="23637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C02504-AF23-4616-87A5-63C1F83FB11A}"/>
              </a:ext>
            </a:extLst>
          </p:cNvPr>
          <p:cNvSpPr txBox="1"/>
          <p:nvPr/>
        </p:nvSpPr>
        <p:spPr>
          <a:xfrm>
            <a:off x="2099413" y="6210823"/>
            <a:ext cx="2227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받은 경로를 따라 이동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24801240-DF80-446C-988C-19EDF990B39D}"/>
              </a:ext>
            </a:extLst>
          </p:cNvPr>
          <p:cNvSpPr txBox="1">
            <a:spLocks/>
          </p:cNvSpPr>
          <p:nvPr/>
        </p:nvSpPr>
        <p:spPr>
          <a:xfrm>
            <a:off x="6096000" y="268918"/>
            <a:ext cx="5920558" cy="3160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void </a:t>
            </a:r>
            <a:r>
              <a:rPr lang="en-US" altLang="ko-KR" sz="1400" dirty="0" err="1">
                <a:solidFill>
                  <a:schemeClr val="accent6"/>
                </a:solidFill>
              </a:rPr>
              <a:t>GridedTerrain</a:t>
            </a:r>
            <a:r>
              <a:rPr lang="en-US" altLang="ko-KR" sz="1400" dirty="0">
                <a:solidFill>
                  <a:schemeClr val="accent6"/>
                </a:solidFill>
              </a:rPr>
              <a:t>::</a:t>
            </a:r>
            <a:r>
              <a:rPr lang="ko-KR" altLang="en-US" sz="1400" dirty="0">
                <a:solidFill>
                  <a:schemeClr val="accent6"/>
                </a:solidFill>
              </a:rPr>
              <a:t>경로 탐색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지점</a:t>
            </a:r>
            <a:r>
              <a:rPr lang="en-US" altLang="ko-KR" sz="1400" dirty="0">
                <a:solidFill>
                  <a:schemeClr val="accent6"/>
                </a:solidFill>
              </a:rPr>
              <a:t>) {</a:t>
            </a: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     지점목록 목록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if(</a:t>
            </a:r>
            <a:r>
              <a:rPr lang="ko-KR" altLang="en-US" sz="1400" dirty="0">
                <a:solidFill>
                  <a:schemeClr val="accent6"/>
                </a:solidFill>
              </a:rPr>
              <a:t>이동가능지점</a:t>
            </a:r>
            <a:r>
              <a:rPr lang="en-US" altLang="ko-KR" sz="1400" dirty="0">
                <a:solidFill>
                  <a:schemeClr val="accent6"/>
                </a:solidFill>
              </a:rPr>
              <a:t>.find(</a:t>
            </a:r>
            <a:r>
              <a:rPr lang="ko-KR" altLang="en-US" sz="1400" dirty="0">
                <a:solidFill>
                  <a:schemeClr val="accent6"/>
                </a:solidFill>
              </a:rPr>
              <a:t>지점</a:t>
            </a:r>
            <a:r>
              <a:rPr lang="en-US" altLang="ko-KR" sz="1400" dirty="0">
                <a:solidFill>
                  <a:schemeClr val="accent6"/>
                </a:solidFill>
              </a:rPr>
              <a:t>) == </a:t>
            </a:r>
            <a:r>
              <a:rPr lang="ko-KR" altLang="en-US" sz="1400" dirty="0">
                <a:solidFill>
                  <a:schemeClr val="accent6"/>
                </a:solidFill>
              </a:rPr>
              <a:t>이동가능지점</a:t>
            </a:r>
            <a:r>
              <a:rPr lang="en-US" altLang="ko-KR" sz="1400" dirty="0">
                <a:solidFill>
                  <a:schemeClr val="accent6"/>
                </a:solidFill>
              </a:rPr>
              <a:t>.end()) return;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탐색지점 </a:t>
            </a:r>
            <a:r>
              <a:rPr lang="en-US" altLang="ko-KR" sz="1400" dirty="0">
                <a:solidFill>
                  <a:schemeClr val="accent6"/>
                </a:solidFill>
              </a:rPr>
              <a:t>= </a:t>
            </a:r>
            <a:r>
              <a:rPr lang="ko-KR" altLang="en-US" sz="1400" dirty="0">
                <a:solidFill>
                  <a:schemeClr val="accent6"/>
                </a:solidFill>
              </a:rPr>
              <a:t>지점</a:t>
            </a:r>
            <a:endParaRPr lang="en-US" altLang="ko-KR" sz="14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while(</a:t>
            </a:r>
            <a:r>
              <a:rPr lang="ko-KR" altLang="en-US" sz="1400" dirty="0">
                <a:solidFill>
                  <a:schemeClr val="accent6"/>
                </a:solidFill>
              </a:rPr>
              <a:t>탐색지점 </a:t>
            </a:r>
            <a:r>
              <a:rPr lang="en-US" altLang="ko-KR" sz="1400" dirty="0">
                <a:solidFill>
                  <a:schemeClr val="accent6"/>
                </a:solidFill>
              </a:rPr>
              <a:t>!= </a:t>
            </a:r>
            <a:r>
              <a:rPr lang="ko-KR" altLang="en-US" sz="1400" dirty="0">
                <a:solidFill>
                  <a:schemeClr val="accent6"/>
                </a:solidFill>
              </a:rPr>
              <a:t>현재 위치</a:t>
            </a:r>
            <a:r>
              <a:rPr lang="en-US" altLang="ko-KR" sz="1400" dirty="0">
                <a:solidFill>
                  <a:schemeClr val="accent6"/>
                </a:solidFill>
              </a:rPr>
              <a:t>) {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 </a:t>
            </a:r>
            <a:r>
              <a:rPr lang="ko-KR" altLang="en-US" sz="1400" dirty="0">
                <a:solidFill>
                  <a:schemeClr val="accent6"/>
                </a:solidFill>
              </a:rPr>
              <a:t>목록</a:t>
            </a:r>
            <a:r>
              <a:rPr lang="en-US" altLang="ko-KR" sz="1400" dirty="0">
                <a:solidFill>
                  <a:schemeClr val="accent6"/>
                </a:solidFill>
              </a:rPr>
              <a:t>.</a:t>
            </a:r>
            <a:r>
              <a:rPr lang="en-US" altLang="ko-KR" sz="1400" dirty="0" err="1">
                <a:solidFill>
                  <a:schemeClr val="accent6"/>
                </a:solidFill>
              </a:rPr>
              <a:t>push_back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탐색지점</a:t>
            </a:r>
            <a:r>
              <a:rPr lang="en-US" altLang="ko-KR" sz="1400" dirty="0">
                <a:solidFill>
                  <a:schemeClr val="accent6"/>
                </a:solidFill>
              </a:rPr>
              <a:t>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 </a:t>
            </a:r>
            <a:r>
              <a:rPr lang="ko-KR" altLang="en-US" sz="1400" dirty="0">
                <a:solidFill>
                  <a:schemeClr val="accent6"/>
                </a:solidFill>
              </a:rPr>
              <a:t>탐색지점 </a:t>
            </a:r>
            <a:r>
              <a:rPr lang="en-US" altLang="ko-KR" sz="1400" dirty="0">
                <a:solidFill>
                  <a:schemeClr val="accent6"/>
                </a:solidFill>
              </a:rPr>
              <a:t>= </a:t>
            </a:r>
            <a:r>
              <a:rPr lang="ko-KR" altLang="en-US" sz="1400" dirty="0">
                <a:solidFill>
                  <a:schemeClr val="accent6"/>
                </a:solidFill>
              </a:rPr>
              <a:t>이동가능지점</a:t>
            </a:r>
            <a:r>
              <a:rPr lang="en-US" altLang="ko-KR" sz="1400" dirty="0">
                <a:solidFill>
                  <a:schemeClr val="accent6"/>
                </a:solidFill>
              </a:rPr>
              <a:t>[</a:t>
            </a:r>
            <a:r>
              <a:rPr lang="ko-KR" altLang="en-US" sz="1400" dirty="0">
                <a:solidFill>
                  <a:schemeClr val="accent6"/>
                </a:solidFill>
              </a:rPr>
              <a:t>탐색지점</a:t>
            </a:r>
            <a:r>
              <a:rPr lang="en-US" altLang="ko-KR" sz="1400" dirty="0">
                <a:solidFill>
                  <a:schemeClr val="accent6"/>
                </a:solidFill>
              </a:rPr>
              <a:t>].</a:t>
            </a:r>
            <a:r>
              <a:rPr lang="ko-KR" altLang="en-US" sz="1400" dirty="0">
                <a:solidFill>
                  <a:schemeClr val="accent6"/>
                </a:solidFill>
              </a:rPr>
              <a:t>이전위치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}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</a:t>
            </a:r>
            <a:r>
              <a:rPr lang="ko-KR" altLang="en-US" sz="1400" dirty="0">
                <a:solidFill>
                  <a:schemeClr val="accent6"/>
                </a:solidFill>
              </a:rPr>
              <a:t>행동캐릭터</a:t>
            </a:r>
            <a:r>
              <a:rPr lang="en-US" altLang="ko-KR" sz="1400" dirty="0">
                <a:solidFill>
                  <a:schemeClr val="accent6"/>
                </a:solidFill>
              </a:rPr>
              <a:t>-&gt;</a:t>
            </a:r>
            <a:r>
              <a:rPr lang="ko-KR" altLang="en-US" sz="1400" dirty="0">
                <a:solidFill>
                  <a:schemeClr val="accent6"/>
                </a:solidFill>
              </a:rPr>
              <a:t>경로설정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목록</a:t>
            </a:r>
            <a:r>
              <a:rPr lang="en-US" altLang="ko-KR" sz="1400" dirty="0">
                <a:solidFill>
                  <a:schemeClr val="accent6"/>
                </a:solidFill>
              </a:rPr>
              <a:t>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}</a:t>
            </a:r>
          </a:p>
          <a:p>
            <a:pPr marL="114300" indent="0">
              <a:buNone/>
            </a:pP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6470CA66-B9BD-4CE7-843C-C0BAC15E0252}"/>
              </a:ext>
            </a:extLst>
          </p:cNvPr>
          <p:cNvSpPr txBox="1">
            <a:spLocks/>
          </p:cNvSpPr>
          <p:nvPr/>
        </p:nvSpPr>
        <p:spPr>
          <a:xfrm>
            <a:off x="6096000" y="3550443"/>
            <a:ext cx="5920558" cy="3160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void </a:t>
            </a:r>
            <a:r>
              <a:rPr lang="en-US" altLang="ko-KR" sz="1400" dirty="0" err="1">
                <a:solidFill>
                  <a:schemeClr val="accent6"/>
                </a:solidFill>
              </a:rPr>
              <a:t>SRPGObject</a:t>
            </a:r>
            <a:r>
              <a:rPr lang="en-US" altLang="ko-KR" sz="1400" dirty="0">
                <a:solidFill>
                  <a:schemeClr val="accent6"/>
                </a:solidFill>
              </a:rPr>
              <a:t>::</a:t>
            </a:r>
            <a:r>
              <a:rPr lang="ko-KR" altLang="en-US" sz="1400" dirty="0">
                <a:solidFill>
                  <a:schemeClr val="accent6"/>
                </a:solidFill>
              </a:rPr>
              <a:t>이동</a:t>
            </a:r>
            <a:r>
              <a:rPr lang="en-US" altLang="ko-KR" sz="1400" dirty="0">
                <a:solidFill>
                  <a:schemeClr val="accent6"/>
                </a:solidFill>
              </a:rPr>
              <a:t>() {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if(</a:t>
            </a:r>
            <a:r>
              <a:rPr lang="ko-KR" altLang="en-US" sz="1400" dirty="0">
                <a:solidFill>
                  <a:schemeClr val="accent6"/>
                </a:solidFill>
              </a:rPr>
              <a:t>이동경로</a:t>
            </a:r>
            <a:r>
              <a:rPr lang="en-US" altLang="ko-KR" sz="1400" dirty="0">
                <a:solidFill>
                  <a:schemeClr val="accent6"/>
                </a:solidFill>
              </a:rPr>
              <a:t>.empty()) return; 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이동 중이 아니다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this-&gt;</a:t>
            </a:r>
            <a:r>
              <a:rPr lang="ko-KR" altLang="en-US" sz="1400" dirty="0" err="1">
                <a:solidFill>
                  <a:schemeClr val="accent6"/>
                </a:solidFill>
              </a:rPr>
              <a:t>보간값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+= </a:t>
            </a:r>
            <a:r>
              <a:rPr lang="ko-KR" altLang="en-US" sz="1400" dirty="0">
                <a:solidFill>
                  <a:schemeClr val="accent6"/>
                </a:solidFill>
              </a:rPr>
              <a:t>이동속도</a:t>
            </a:r>
            <a:r>
              <a:rPr lang="en-US" altLang="ko-KR" sz="1400" dirty="0">
                <a:solidFill>
                  <a:schemeClr val="accent6"/>
                </a:solidFill>
              </a:rPr>
              <a:t> * </a:t>
            </a:r>
            <a:r>
              <a:rPr lang="en-US" altLang="ko-KR" sz="1400" dirty="0" err="1">
                <a:solidFill>
                  <a:schemeClr val="accent6"/>
                </a:solidFill>
              </a:rPr>
              <a:t>DeltaTime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다음좌표  </a:t>
            </a:r>
            <a:r>
              <a:rPr lang="en-US" altLang="ko-KR" sz="1400" dirty="0">
                <a:solidFill>
                  <a:schemeClr val="accent6"/>
                </a:solidFill>
              </a:rPr>
              <a:t>= </a:t>
            </a:r>
            <a:r>
              <a:rPr lang="ko-KR" altLang="en-US" sz="1400" dirty="0">
                <a:solidFill>
                  <a:schemeClr val="accent6"/>
                </a:solidFill>
              </a:rPr>
              <a:t>이동경로</a:t>
            </a:r>
            <a:r>
              <a:rPr lang="en-US" altLang="ko-KR" sz="1400" dirty="0">
                <a:solidFill>
                  <a:schemeClr val="accent6"/>
                </a:solidFill>
              </a:rPr>
              <a:t>.back().</a:t>
            </a:r>
            <a:r>
              <a:rPr lang="ko-KR" altLang="en-US" sz="1400" dirty="0">
                <a:solidFill>
                  <a:schemeClr val="accent6"/>
                </a:solidFill>
              </a:rPr>
              <a:t>좌표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 err="1">
                <a:solidFill>
                  <a:schemeClr val="accent6"/>
                </a:solidFill>
              </a:rPr>
              <a:t>현위치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= Lerp(</a:t>
            </a:r>
            <a:r>
              <a:rPr lang="ko-KR" altLang="en-US" sz="1400" dirty="0">
                <a:solidFill>
                  <a:schemeClr val="accent6"/>
                </a:solidFill>
              </a:rPr>
              <a:t>이전좌표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다음좌표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 err="1">
                <a:solidFill>
                  <a:schemeClr val="accent6"/>
                </a:solidFill>
              </a:rPr>
              <a:t>보간값</a:t>
            </a:r>
            <a:r>
              <a:rPr lang="en-US" altLang="ko-KR" sz="1400" dirty="0">
                <a:solidFill>
                  <a:schemeClr val="accent6"/>
                </a:solidFill>
              </a:rPr>
              <a:t>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if((</a:t>
            </a:r>
            <a:r>
              <a:rPr lang="ko-KR" altLang="en-US" sz="1400" dirty="0">
                <a:solidFill>
                  <a:schemeClr val="accent6"/>
                </a:solidFill>
              </a:rPr>
              <a:t>다음좌표</a:t>
            </a:r>
            <a:r>
              <a:rPr lang="en-US" altLang="ko-KR" sz="1400" dirty="0">
                <a:solidFill>
                  <a:schemeClr val="accent6"/>
                </a:solidFill>
              </a:rPr>
              <a:t>-</a:t>
            </a:r>
            <a:r>
              <a:rPr lang="ko-KR" altLang="en-US" sz="1400" dirty="0" err="1">
                <a:solidFill>
                  <a:schemeClr val="accent6"/>
                </a:solidFill>
              </a:rPr>
              <a:t>현위치</a:t>
            </a:r>
            <a:r>
              <a:rPr lang="en-US" altLang="ko-KR" sz="1400" dirty="0">
                <a:solidFill>
                  <a:schemeClr val="accent6"/>
                </a:solidFill>
              </a:rPr>
              <a:t>).</a:t>
            </a:r>
            <a:r>
              <a:rPr lang="ko-KR" altLang="en-US" sz="1400" dirty="0">
                <a:solidFill>
                  <a:schemeClr val="accent6"/>
                </a:solidFill>
              </a:rPr>
              <a:t>길이 </a:t>
            </a:r>
            <a:r>
              <a:rPr lang="en-US" altLang="ko-KR" sz="1400" dirty="0">
                <a:solidFill>
                  <a:schemeClr val="accent6"/>
                </a:solidFill>
              </a:rPr>
              <a:t>&lt;= </a:t>
            </a:r>
            <a:r>
              <a:rPr lang="ko-KR" altLang="en-US" sz="1400" dirty="0">
                <a:solidFill>
                  <a:schemeClr val="accent6"/>
                </a:solidFill>
              </a:rPr>
              <a:t>판정거리</a:t>
            </a:r>
            <a:r>
              <a:rPr lang="en-US" altLang="ko-KR" sz="1400" dirty="0">
                <a:solidFill>
                  <a:schemeClr val="accent6"/>
                </a:solidFill>
              </a:rPr>
              <a:t>) { 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판정거리 </a:t>
            </a:r>
            <a:r>
              <a:rPr lang="en-US" altLang="ko-KR" sz="1400" dirty="0">
                <a:solidFill>
                  <a:srgbClr val="92D050"/>
                </a:solidFill>
              </a:rPr>
              <a:t>:</a:t>
            </a:r>
            <a:r>
              <a:rPr lang="ko-KR" altLang="en-US" sz="1400" dirty="0">
                <a:solidFill>
                  <a:srgbClr val="92D050"/>
                </a:solidFill>
              </a:rPr>
              <a:t> 충분히 작은 </a:t>
            </a:r>
            <a:r>
              <a:rPr lang="ko-KR" altLang="en-US" sz="1400" dirty="0" err="1">
                <a:solidFill>
                  <a:srgbClr val="92D050"/>
                </a:solidFill>
              </a:rPr>
              <a:t>상수값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</a:t>
            </a:r>
            <a:r>
              <a:rPr lang="ko-KR" altLang="en-US" sz="1400" dirty="0">
                <a:solidFill>
                  <a:schemeClr val="accent6"/>
                </a:solidFill>
              </a:rPr>
              <a:t>이전좌표 </a:t>
            </a:r>
            <a:r>
              <a:rPr lang="en-US" altLang="ko-KR" sz="1400" dirty="0">
                <a:solidFill>
                  <a:schemeClr val="accent6"/>
                </a:solidFill>
              </a:rPr>
              <a:t>= </a:t>
            </a:r>
            <a:r>
              <a:rPr lang="ko-KR" altLang="en-US" sz="1400" dirty="0" err="1">
                <a:solidFill>
                  <a:schemeClr val="accent6"/>
                </a:solidFill>
              </a:rPr>
              <a:t>현위치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= </a:t>
            </a:r>
            <a:r>
              <a:rPr lang="ko-KR" altLang="en-US" sz="1400" dirty="0">
                <a:solidFill>
                  <a:schemeClr val="accent6"/>
                </a:solidFill>
              </a:rPr>
              <a:t>다음좌표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</a:t>
            </a:r>
            <a:r>
              <a:rPr lang="ko-KR" altLang="en-US" sz="1400" dirty="0">
                <a:solidFill>
                  <a:schemeClr val="accent6"/>
                </a:solidFill>
              </a:rPr>
              <a:t>경로</a:t>
            </a:r>
            <a:r>
              <a:rPr lang="en-US" altLang="ko-KR" sz="1400" dirty="0">
                <a:solidFill>
                  <a:schemeClr val="accent6"/>
                </a:solidFill>
              </a:rPr>
              <a:t>.</a:t>
            </a:r>
            <a:r>
              <a:rPr lang="en-US" altLang="ko-KR" sz="1400" dirty="0" err="1">
                <a:solidFill>
                  <a:schemeClr val="accent6"/>
                </a:solidFill>
              </a:rPr>
              <a:t>pop_back</a:t>
            </a:r>
            <a:r>
              <a:rPr lang="en-US" altLang="ko-KR" sz="1400" dirty="0">
                <a:solidFill>
                  <a:schemeClr val="accent6"/>
                </a:solidFill>
              </a:rPr>
              <a:t>();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if(</a:t>
            </a:r>
            <a:r>
              <a:rPr lang="ko-KR" altLang="en-US" sz="1400" dirty="0">
                <a:solidFill>
                  <a:schemeClr val="accent6"/>
                </a:solidFill>
              </a:rPr>
              <a:t>이동경로</a:t>
            </a:r>
            <a:r>
              <a:rPr lang="en-US" altLang="ko-KR" sz="1400" dirty="0">
                <a:solidFill>
                  <a:schemeClr val="accent6"/>
                </a:solidFill>
              </a:rPr>
              <a:t>.empty()) </a:t>
            </a:r>
            <a:r>
              <a:rPr lang="ko-KR" altLang="en-US" sz="1400" dirty="0">
                <a:solidFill>
                  <a:schemeClr val="accent6"/>
                </a:solidFill>
              </a:rPr>
              <a:t>이동여부 </a:t>
            </a:r>
            <a:r>
              <a:rPr lang="en-US" altLang="ko-KR" sz="1400" dirty="0">
                <a:solidFill>
                  <a:schemeClr val="accent6"/>
                </a:solidFill>
              </a:rPr>
              <a:t>= true; 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이동을 한 상태면 더 못함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}</a:t>
            </a:r>
            <a:r>
              <a:rPr lang="en-US" altLang="ko-KR" sz="1400" dirty="0">
                <a:solidFill>
                  <a:srgbClr val="92D050"/>
                </a:solidFill>
              </a:rPr>
              <a:t>    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}</a:t>
            </a:r>
          </a:p>
          <a:p>
            <a:pPr marL="114300" indent="0">
              <a:buNone/>
            </a:pPr>
            <a:endParaRPr lang="ko-KR" alt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817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3AA1B-D582-47AE-8D3F-85E7657EA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47" y="0"/>
            <a:ext cx="5136502" cy="891100"/>
          </a:xfrm>
        </p:spPr>
        <p:txBody>
          <a:bodyPr/>
          <a:lstStyle/>
          <a:p>
            <a:r>
              <a:rPr lang="ko-KR" altLang="en-US" dirty="0"/>
              <a:t>전투 </a:t>
            </a:r>
            <a:r>
              <a:rPr lang="en-US" altLang="ko-KR" dirty="0"/>
              <a:t>: </a:t>
            </a:r>
            <a:r>
              <a:rPr lang="ko-KR" altLang="en-US" dirty="0"/>
              <a:t>전투 순서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E94B61-EA7F-491E-97A4-1B847EF7A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1547" y="824360"/>
            <a:ext cx="4988764" cy="1449356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전투가 벌어질 때</a:t>
            </a:r>
            <a:r>
              <a:rPr lang="en-US" altLang="ko-KR" sz="1800" dirty="0"/>
              <a:t>, </a:t>
            </a:r>
            <a:r>
              <a:rPr lang="ko-KR" altLang="en-US" sz="1800" dirty="0"/>
              <a:t>공격자의 공격과 피격자의 반격이 순차적으로 이뤄진다</a:t>
            </a:r>
            <a:endParaRPr lang="en-US" altLang="ko-KR" sz="1800" dirty="0"/>
          </a:p>
          <a:p>
            <a:r>
              <a:rPr lang="ko-KR" altLang="en-US" sz="1800" dirty="0"/>
              <a:t>등록된 전투를 순차적으로 실행하며 전부 진행했거나 진행이 불가능 할 때까지 반복</a:t>
            </a: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3753C46-A270-4638-A36A-B03E730CDF28}"/>
              </a:ext>
            </a:extLst>
          </p:cNvPr>
          <p:cNvSpPr txBox="1">
            <a:spLocks/>
          </p:cNvSpPr>
          <p:nvPr/>
        </p:nvSpPr>
        <p:spPr>
          <a:xfrm>
            <a:off x="5946711" y="702042"/>
            <a:ext cx="4988765" cy="22334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ko-KR" altLang="en-US" sz="1200" dirty="0">
                <a:solidFill>
                  <a:schemeClr val="accent6"/>
                </a:solidFill>
              </a:rPr>
              <a:t>매니저</a:t>
            </a:r>
            <a:r>
              <a:rPr lang="en-US" altLang="ko-KR" sz="1200" dirty="0">
                <a:solidFill>
                  <a:schemeClr val="accent6"/>
                </a:solidFill>
              </a:rPr>
              <a:t>::</a:t>
            </a:r>
            <a:r>
              <a:rPr lang="ko-KR" altLang="en-US" sz="1200" dirty="0">
                <a:solidFill>
                  <a:schemeClr val="accent6"/>
                </a:solidFill>
              </a:rPr>
              <a:t>전투 시작</a:t>
            </a:r>
            <a:r>
              <a:rPr lang="en-US" altLang="ko-KR" sz="1200" dirty="0">
                <a:solidFill>
                  <a:schemeClr val="accent6"/>
                </a:solidFill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</a:rPr>
              <a:t>실행자</a:t>
            </a:r>
            <a:r>
              <a:rPr lang="en-US" altLang="ko-KR" sz="1200" dirty="0">
                <a:solidFill>
                  <a:schemeClr val="accent6"/>
                </a:solidFill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</a:rPr>
              <a:t>피실행자</a:t>
            </a:r>
            <a:r>
              <a:rPr lang="en-US" altLang="ko-KR" sz="1200" dirty="0">
                <a:solidFill>
                  <a:schemeClr val="accent6"/>
                </a:solidFill>
              </a:rPr>
              <a:t>) {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  <a:r>
              <a:rPr lang="en-US" altLang="ko-KR" sz="1200" dirty="0">
                <a:solidFill>
                  <a:srgbClr val="92D050"/>
                </a:solidFill>
              </a:rPr>
              <a:t>//terrain</a:t>
            </a:r>
            <a:r>
              <a:rPr lang="ko-KR" altLang="en-US" sz="1200" dirty="0">
                <a:solidFill>
                  <a:srgbClr val="92D050"/>
                </a:solidFill>
              </a:rPr>
              <a:t>에서 공격 가능 위치 확인 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if(</a:t>
            </a:r>
            <a:r>
              <a:rPr lang="ko-KR" altLang="en-US" sz="1200" dirty="0">
                <a:solidFill>
                  <a:schemeClr val="accent6"/>
                </a:solidFill>
              </a:rPr>
              <a:t>피실행자가 공격 가능한 위치에 있지 않다</a:t>
            </a:r>
            <a:r>
              <a:rPr lang="en-US" altLang="ko-KR" sz="1200" dirty="0">
                <a:solidFill>
                  <a:schemeClr val="accent6"/>
                </a:solidFill>
              </a:rPr>
              <a:t>) return;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>
                <a:solidFill>
                  <a:srgbClr val="92D050"/>
                </a:solidFill>
              </a:rPr>
              <a:t>공격자</a:t>
            </a:r>
            <a:r>
              <a:rPr lang="en-US" altLang="ko-KR" sz="1200" dirty="0">
                <a:solidFill>
                  <a:srgbClr val="92D050"/>
                </a:solidFill>
              </a:rPr>
              <a:t>, </a:t>
            </a:r>
            <a:r>
              <a:rPr lang="ko-KR" altLang="en-US" sz="1200" dirty="0" err="1">
                <a:solidFill>
                  <a:srgbClr val="92D050"/>
                </a:solidFill>
              </a:rPr>
              <a:t>피격자</a:t>
            </a:r>
            <a:r>
              <a:rPr lang="ko-KR" altLang="en-US" sz="1200" dirty="0">
                <a:solidFill>
                  <a:srgbClr val="92D050"/>
                </a:solidFill>
              </a:rPr>
              <a:t> 순 등록</a:t>
            </a:r>
            <a:endParaRPr lang="en-US" altLang="ko-KR" sz="12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  <a:r>
              <a:rPr lang="ko-KR" altLang="en-US" sz="1200" dirty="0">
                <a:solidFill>
                  <a:schemeClr val="accent6"/>
                </a:solidFill>
              </a:rPr>
              <a:t>공격 등록</a:t>
            </a:r>
            <a:r>
              <a:rPr lang="en-US" altLang="ko-KR" sz="1200" dirty="0">
                <a:solidFill>
                  <a:schemeClr val="accent6"/>
                </a:solidFill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</a:rPr>
              <a:t>실행자</a:t>
            </a:r>
            <a:r>
              <a:rPr lang="en-US" altLang="ko-KR" sz="1200" dirty="0">
                <a:solidFill>
                  <a:schemeClr val="accent6"/>
                </a:solidFill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</a:rPr>
              <a:t>피실행자</a:t>
            </a:r>
            <a:r>
              <a:rPr lang="en-US" altLang="ko-KR" sz="1200" dirty="0">
                <a:solidFill>
                  <a:schemeClr val="accent6"/>
                </a:solidFill>
              </a:rPr>
              <a:t>); 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if(</a:t>
            </a:r>
            <a:r>
              <a:rPr lang="ko-KR" altLang="en-US" sz="1200" dirty="0">
                <a:solidFill>
                  <a:schemeClr val="accent6"/>
                </a:solidFill>
              </a:rPr>
              <a:t>피실행자가</a:t>
            </a:r>
            <a:r>
              <a:rPr lang="en-US" altLang="ko-KR" sz="1200" dirty="0">
                <a:solidFill>
                  <a:schemeClr val="accent6"/>
                </a:solidFill>
              </a:rPr>
              <a:t> </a:t>
            </a:r>
            <a:r>
              <a:rPr lang="ko-KR" altLang="en-US" sz="1200" dirty="0">
                <a:solidFill>
                  <a:schemeClr val="accent6"/>
                </a:solidFill>
              </a:rPr>
              <a:t>반격이 가능하다</a:t>
            </a:r>
            <a:r>
              <a:rPr lang="en-US" altLang="ko-KR" sz="1200" dirty="0">
                <a:solidFill>
                  <a:schemeClr val="accent6"/>
                </a:solidFill>
              </a:rPr>
              <a:t>) </a:t>
            </a:r>
            <a:r>
              <a:rPr lang="ko-KR" altLang="en-US" sz="1200" dirty="0">
                <a:solidFill>
                  <a:schemeClr val="accent6"/>
                </a:solidFill>
              </a:rPr>
              <a:t>공격 등록</a:t>
            </a:r>
            <a:r>
              <a:rPr lang="en-US" altLang="ko-KR" sz="1200" dirty="0">
                <a:solidFill>
                  <a:schemeClr val="accent6"/>
                </a:solidFill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</a:rPr>
              <a:t>피실행자</a:t>
            </a:r>
            <a:r>
              <a:rPr lang="en-US" altLang="ko-KR" sz="1200" dirty="0">
                <a:solidFill>
                  <a:schemeClr val="accent6"/>
                </a:solidFill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</a:rPr>
              <a:t>실행자</a:t>
            </a:r>
            <a:r>
              <a:rPr lang="en-US" altLang="ko-KR" sz="1200" dirty="0">
                <a:solidFill>
                  <a:schemeClr val="accent6"/>
                </a:solidFill>
              </a:rPr>
              <a:t>);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}</a:t>
            </a:r>
          </a:p>
          <a:p>
            <a:pPr marL="114300" indent="0">
              <a:buNone/>
            </a:pPr>
            <a:endParaRPr lang="ko-KR" alt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6EAAF3-4503-4754-BD30-3BFBC1BE9DFE}"/>
              </a:ext>
            </a:extLst>
          </p:cNvPr>
          <p:cNvSpPr/>
          <p:nvPr/>
        </p:nvSpPr>
        <p:spPr>
          <a:xfrm>
            <a:off x="1271521" y="2294961"/>
            <a:ext cx="3680473" cy="23776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공격자 공격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51E1AA-5FEB-4049-AD48-075881279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83" y="2313624"/>
            <a:ext cx="3661811" cy="20137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335F8D-7502-456F-974B-C81157D34B33}"/>
              </a:ext>
            </a:extLst>
          </p:cNvPr>
          <p:cNvSpPr/>
          <p:nvPr/>
        </p:nvSpPr>
        <p:spPr>
          <a:xfrm>
            <a:off x="1058441" y="5079611"/>
            <a:ext cx="2006665" cy="1370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반격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314DC3-B2EC-468A-A47B-66E6EC5150F0}"/>
              </a:ext>
            </a:extLst>
          </p:cNvPr>
          <p:cNvSpPr/>
          <p:nvPr/>
        </p:nvSpPr>
        <p:spPr>
          <a:xfrm>
            <a:off x="3202927" y="5074972"/>
            <a:ext cx="1924243" cy="1370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사망 </a:t>
            </a:r>
            <a:r>
              <a:rPr lang="en-US" altLang="ko-KR" dirty="0">
                <a:solidFill>
                  <a:schemeClr val="tx1"/>
                </a:solidFill>
              </a:rPr>
              <a:t>=&gt; </a:t>
            </a:r>
            <a:r>
              <a:rPr lang="ko-KR" altLang="en-US" dirty="0">
                <a:solidFill>
                  <a:schemeClr val="tx1"/>
                </a:solidFill>
              </a:rPr>
              <a:t>반격 없음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391128-AA2E-4C80-B49D-825546186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41" y="5074972"/>
            <a:ext cx="2006665" cy="11271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07039D0-8149-464A-B7C1-F043AE969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129" y="5087721"/>
            <a:ext cx="1911041" cy="1074122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2207C0E-A107-42B3-82A4-17A1596E9708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 rot="5400000">
            <a:off x="2385580" y="4348794"/>
            <a:ext cx="402372" cy="10499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E94DC03-720B-4446-9843-16EDF86E179F}"/>
              </a:ext>
            </a:extLst>
          </p:cNvPr>
          <p:cNvCxnSpPr>
            <a:stCxn id="11" idx="2"/>
            <a:endCxn id="19" idx="0"/>
          </p:cNvCxnSpPr>
          <p:nvPr/>
        </p:nvCxnSpPr>
        <p:spPr>
          <a:xfrm rot="16200000" flipH="1">
            <a:off x="3434144" y="4350214"/>
            <a:ext cx="415121" cy="1059892"/>
          </a:xfrm>
          <a:prstGeom prst="bentConnector3">
            <a:avLst/>
          </a:prstGeom>
          <a:ln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84E5AD8F-FAC9-45AC-AE07-0891ABB03EF2}"/>
              </a:ext>
            </a:extLst>
          </p:cNvPr>
          <p:cNvSpPr txBox="1">
            <a:spLocks/>
          </p:cNvSpPr>
          <p:nvPr/>
        </p:nvSpPr>
        <p:spPr>
          <a:xfrm>
            <a:off x="5946710" y="3089008"/>
            <a:ext cx="4988765" cy="1667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ko-KR" altLang="en-US" sz="1200" dirty="0">
                <a:solidFill>
                  <a:schemeClr val="accent6"/>
                </a:solidFill>
              </a:rPr>
              <a:t>매니저</a:t>
            </a:r>
            <a:r>
              <a:rPr lang="en-US" altLang="ko-KR" sz="1200" dirty="0">
                <a:solidFill>
                  <a:schemeClr val="accent6"/>
                </a:solidFill>
              </a:rPr>
              <a:t>:: </a:t>
            </a:r>
            <a:r>
              <a:rPr lang="ko-KR" altLang="en-US" sz="1200" dirty="0">
                <a:solidFill>
                  <a:schemeClr val="accent6"/>
                </a:solidFill>
              </a:rPr>
              <a:t>전투 진행</a:t>
            </a:r>
            <a:r>
              <a:rPr lang="en-US" altLang="ko-KR" sz="1200" dirty="0">
                <a:solidFill>
                  <a:schemeClr val="accent6"/>
                </a:solidFill>
              </a:rPr>
              <a:t>() {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if(</a:t>
            </a:r>
            <a:r>
              <a:rPr lang="ko-KR" altLang="en-US" sz="1200" dirty="0">
                <a:solidFill>
                  <a:schemeClr val="accent6"/>
                </a:solidFill>
              </a:rPr>
              <a:t>등록된 공격이 남아있지 않다면</a:t>
            </a:r>
            <a:r>
              <a:rPr lang="en-US" altLang="ko-KR" sz="1200" dirty="0">
                <a:solidFill>
                  <a:schemeClr val="accent6"/>
                </a:solidFill>
              </a:rPr>
              <a:t>) </a:t>
            </a:r>
            <a:r>
              <a:rPr lang="ko-KR" altLang="en-US" sz="1200" dirty="0">
                <a:solidFill>
                  <a:schemeClr val="accent6"/>
                </a:solidFill>
              </a:rPr>
              <a:t>전투 종료</a:t>
            </a:r>
            <a:r>
              <a:rPr lang="en-US" altLang="ko-KR" sz="12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else if(</a:t>
            </a:r>
            <a:r>
              <a:rPr lang="ko-KR" altLang="en-US" sz="1200" dirty="0">
                <a:solidFill>
                  <a:schemeClr val="accent6"/>
                </a:solidFill>
              </a:rPr>
              <a:t>공격자 혹은 방어자가 전투 불가능</a:t>
            </a:r>
            <a:r>
              <a:rPr lang="en-US" altLang="ko-KR" sz="1200" dirty="0">
                <a:solidFill>
                  <a:schemeClr val="accent6"/>
                </a:solidFill>
              </a:rPr>
              <a:t>) </a:t>
            </a:r>
            <a:r>
              <a:rPr lang="ko-KR" altLang="en-US" sz="1200" dirty="0">
                <a:solidFill>
                  <a:schemeClr val="accent6"/>
                </a:solidFill>
              </a:rPr>
              <a:t>공격</a:t>
            </a:r>
            <a:r>
              <a:rPr lang="en-US" altLang="ko-KR" sz="1200" dirty="0">
                <a:solidFill>
                  <a:schemeClr val="accent6"/>
                </a:solidFill>
              </a:rPr>
              <a:t>.</a:t>
            </a:r>
            <a:r>
              <a:rPr lang="en-US" altLang="ko-KR" sz="1200" dirty="0" err="1">
                <a:solidFill>
                  <a:schemeClr val="accent6"/>
                </a:solidFill>
              </a:rPr>
              <a:t>pop_front</a:t>
            </a:r>
            <a:r>
              <a:rPr lang="en-US" altLang="ko-KR" sz="1200" dirty="0">
                <a:solidFill>
                  <a:schemeClr val="accent6"/>
                </a:solidFill>
              </a:rPr>
              <a:t>();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else if(</a:t>
            </a:r>
            <a:r>
              <a:rPr lang="ko-KR" altLang="en-US" sz="1200" dirty="0">
                <a:solidFill>
                  <a:schemeClr val="accent6"/>
                </a:solidFill>
              </a:rPr>
              <a:t>공격 실행할 준비가 되었다면</a:t>
            </a:r>
            <a:r>
              <a:rPr lang="en-US" altLang="ko-KR" sz="1200" dirty="0">
                <a:solidFill>
                  <a:schemeClr val="accent6"/>
                </a:solidFill>
              </a:rPr>
              <a:t>) </a:t>
            </a:r>
            <a:r>
              <a:rPr lang="ko-KR" altLang="en-US" sz="1200" dirty="0">
                <a:solidFill>
                  <a:schemeClr val="accent6"/>
                </a:solidFill>
              </a:rPr>
              <a:t>공격 실행</a:t>
            </a:r>
            <a:r>
              <a:rPr lang="en-US" altLang="ko-KR" sz="1200" dirty="0">
                <a:solidFill>
                  <a:schemeClr val="accent6"/>
                </a:solidFill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</a:rPr>
              <a:t>공격</a:t>
            </a:r>
            <a:r>
              <a:rPr lang="en-US" altLang="ko-KR" sz="1200" dirty="0">
                <a:solidFill>
                  <a:schemeClr val="accent6"/>
                </a:solidFill>
              </a:rPr>
              <a:t>.front());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>
                <a:solidFill>
                  <a:srgbClr val="92D050"/>
                </a:solidFill>
              </a:rPr>
              <a:t>실행 준비 여부는 공격</a:t>
            </a:r>
            <a:r>
              <a:rPr lang="en-US" altLang="ko-KR" sz="1200" dirty="0">
                <a:solidFill>
                  <a:srgbClr val="92D050"/>
                </a:solidFill>
              </a:rPr>
              <a:t>, </a:t>
            </a:r>
            <a:r>
              <a:rPr lang="ko-KR" altLang="en-US" sz="1200" dirty="0">
                <a:solidFill>
                  <a:srgbClr val="92D050"/>
                </a:solidFill>
              </a:rPr>
              <a:t>이동 중인지 등을 검사하여 확인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}</a:t>
            </a:r>
          </a:p>
          <a:p>
            <a:pPr marL="114300" indent="0">
              <a:buNone/>
            </a:pPr>
            <a:endParaRPr lang="ko-KR" alt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033E568A-2AB2-4883-B9ED-14DE340BF6F6}"/>
              </a:ext>
            </a:extLst>
          </p:cNvPr>
          <p:cNvSpPr txBox="1">
            <a:spLocks/>
          </p:cNvSpPr>
          <p:nvPr/>
        </p:nvSpPr>
        <p:spPr>
          <a:xfrm>
            <a:off x="5946709" y="4873786"/>
            <a:ext cx="4988765" cy="1667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ko-KR" altLang="en-US" sz="1200" dirty="0">
                <a:solidFill>
                  <a:schemeClr val="accent6"/>
                </a:solidFill>
              </a:rPr>
              <a:t>매니저</a:t>
            </a:r>
            <a:r>
              <a:rPr lang="en-US" altLang="ko-KR" sz="1200" dirty="0">
                <a:solidFill>
                  <a:schemeClr val="accent6"/>
                </a:solidFill>
              </a:rPr>
              <a:t>::</a:t>
            </a:r>
            <a:r>
              <a:rPr lang="ko-KR" altLang="en-US" sz="1200" dirty="0">
                <a:solidFill>
                  <a:schemeClr val="accent6"/>
                </a:solidFill>
              </a:rPr>
              <a:t>공격 종료</a:t>
            </a:r>
            <a:r>
              <a:rPr lang="en-US" altLang="ko-KR" sz="1200" dirty="0">
                <a:solidFill>
                  <a:schemeClr val="accent6"/>
                </a:solidFill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</a:rPr>
              <a:t>공격자 </a:t>
            </a:r>
            <a:r>
              <a:rPr lang="en-US" altLang="ko-KR" sz="1200" dirty="0">
                <a:solidFill>
                  <a:schemeClr val="accent6"/>
                </a:solidFill>
              </a:rPr>
              <a:t>=&gt; </a:t>
            </a:r>
            <a:r>
              <a:rPr lang="ko-KR" altLang="en-US" sz="1200" dirty="0">
                <a:solidFill>
                  <a:schemeClr val="accent6"/>
                </a:solidFill>
              </a:rPr>
              <a:t>종료 </a:t>
            </a:r>
            <a:r>
              <a:rPr lang="ko-KR" altLang="en-US" sz="1200" dirty="0" err="1">
                <a:solidFill>
                  <a:schemeClr val="accent6"/>
                </a:solidFill>
              </a:rPr>
              <a:t>호출자</a:t>
            </a:r>
            <a:r>
              <a:rPr lang="en-US" altLang="ko-KR" sz="1200" dirty="0">
                <a:solidFill>
                  <a:schemeClr val="accent6"/>
                </a:solidFill>
              </a:rPr>
              <a:t>) {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>
                <a:solidFill>
                  <a:srgbClr val="92D050"/>
                </a:solidFill>
              </a:rPr>
              <a:t>공격을 끝냈을 경우 공격자가 호출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rgbClr val="92D050"/>
                </a:solidFill>
              </a:rPr>
              <a:t>    //</a:t>
            </a:r>
            <a:r>
              <a:rPr lang="ko-KR" altLang="en-US" sz="1200" dirty="0" err="1">
                <a:solidFill>
                  <a:srgbClr val="92D050"/>
                </a:solidFill>
              </a:rPr>
              <a:t>옵저버</a:t>
            </a:r>
            <a:r>
              <a:rPr lang="ko-KR" altLang="en-US" sz="1200" dirty="0">
                <a:solidFill>
                  <a:srgbClr val="92D050"/>
                </a:solidFill>
              </a:rPr>
              <a:t> 패턴으로 호출 </a:t>
            </a:r>
            <a:r>
              <a:rPr lang="en-US" altLang="ko-KR" sz="1200" dirty="0">
                <a:solidFill>
                  <a:srgbClr val="92D050"/>
                </a:solidFill>
              </a:rPr>
              <a:t>=&gt; </a:t>
            </a:r>
            <a:r>
              <a:rPr lang="ko-KR" altLang="en-US" sz="1200" dirty="0">
                <a:solidFill>
                  <a:srgbClr val="92D050"/>
                </a:solidFill>
              </a:rPr>
              <a:t>공격자가 맞는지 검사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if(</a:t>
            </a:r>
            <a:r>
              <a:rPr lang="ko-KR" altLang="en-US" sz="1200" dirty="0">
                <a:solidFill>
                  <a:schemeClr val="accent6"/>
                </a:solidFill>
              </a:rPr>
              <a:t>공격</a:t>
            </a:r>
            <a:r>
              <a:rPr lang="en-US" altLang="ko-KR" sz="1200" dirty="0">
                <a:solidFill>
                  <a:schemeClr val="accent6"/>
                </a:solidFill>
              </a:rPr>
              <a:t>.front().</a:t>
            </a:r>
            <a:r>
              <a:rPr lang="ko-KR" altLang="en-US" sz="1200" dirty="0">
                <a:solidFill>
                  <a:schemeClr val="accent6"/>
                </a:solidFill>
              </a:rPr>
              <a:t>공격자 </a:t>
            </a:r>
            <a:r>
              <a:rPr lang="en-US" altLang="ko-KR" sz="1200" dirty="0">
                <a:solidFill>
                  <a:schemeClr val="accent6"/>
                </a:solidFill>
              </a:rPr>
              <a:t>== </a:t>
            </a:r>
            <a:r>
              <a:rPr lang="ko-KR" altLang="en-US" sz="1200" dirty="0">
                <a:solidFill>
                  <a:schemeClr val="accent6"/>
                </a:solidFill>
              </a:rPr>
              <a:t>종료 </a:t>
            </a:r>
            <a:r>
              <a:rPr lang="ko-KR" altLang="en-US" sz="1200" dirty="0" err="1">
                <a:solidFill>
                  <a:schemeClr val="accent6"/>
                </a:solidFill>
              </a:rPr>
              <a:t>호출자</a:t>
            </a:r>
            <a:r>
              <a:rPr lang="en-US" altLang="ko-KR" sz="1200" dirty="0">
                <a:solidFill>
                  <a:schemeClr val="accent6"/>
                </a:solidFill>
              </a:rPr>
              <a:t>) </a:t>
            </a:r>
            <a:r>
              <a:rPr lang="ko-KR" altLang="en-US" sz="1200" dirty="0">
                <a:solidFill>
                  <a:schemeClr val="accent6"/>
                </a:solidFill>
              </a:rPr>
              <a:t>공격</a:t>
            </a:r>
            <a:r>
              <a:rPr lang="en-US" altLang="ko-KR" sz="1200" dirty="0">
                <a:solidFill>
                  <a:schemeClr val="accent6"/>
                </a:solidFill>
              </a:rPr>
              <a:t>.</a:t>
            </a:r>
            <a:r>
              <a:rPr lang="en-US" altLang="ko-KR" sz="1200" dirty="0" err="1">
                <a:solidFill>
                  <a:schemeClr val="accent6"/>
                </a:solidFill>
              </a:rPr>
              <a:t>pop_front</a:t>
            </a:r>
            <a:r>
              <a:rPr lang="en-US" altLang="ko-KR" sz="1200" dirty="0">
                <a:solidFill>
                  <a:schemeClr val="accent6"/>
                </a:solidFill>
              </a:rPr>
              <a:t>();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}</a:t>
            </a:r>
          </a:p>
          <a:p>
            <a:pPr marL="114300" indent="0">
              <a:buNone/>
            </a:pPr>
            <a:endParaRPr lang="ko-KR" alt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41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CC259-6D84-4422-BB08-411D718DB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21" y="0"/>
            <a:ext cx="5449079" cy="1052945"/>
          </a:xfrm>
        </p:spPr>
        <p:txBody>
          <a:bodyPr/>
          <a:lstStyle/>
          <a:p>
            <a:r>
              <a:rPr lang="ko-KR" altLang="en-US" dirty="0"/>
              <a:t>애니메이션 이벤트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16820A-87B3-406F-9EAE-49B9BACD5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921" y="970384"/>
            <a:ext cx="5615334" cy="1325700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각 캐릭터의 애니메이션에 시간 별로 이벤트를 등록</a:t>
            </a:r>
            <a:endParaRPr lang="en-US" altLang="ko-KR" sz="1600" dirty="0"/>
          </a:p>
          <a:p>
            <a:r>
              <a:rPr lang="ko-KR" altLang="en-US" sz="1600" dirty="0"/>
              <a:t>애니메이션 실행 중 시간이 되면 이벤트를 실행</a:t>
            </a:r>
            <a:endParaRPr lang="en-US" altLang="ko-KR" sz="1600" dirty="0"/>
          </a:p>
          <a:p>
            <a:r>
              <a:rPr lang="ko-KR" altLang="en-US" sz="1600" dirty="0"/>
              <a:t>공격 대상에게 공격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파티클</a:t>
            </a:r>
            <a:r>
              <a:rPr lang="ko-KR" altLang="en-US" sz="1600" dirty="0"/>
              <a:t> 출현 등에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EF8A15-9521-4AF2-A117-D200A8F2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63" y="2296084"/>
            <a:ext cx="4937450" cy="4157853"/>
          </a:xfrm>
          <a:prstGeom prst="rect">
            <a:avLst/>
          </a:prstGeom>
        </p:spPr>
      </p:pic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3AC005AE-EEC6-43EF-8728-443DB88CDEA1}"/>
              </a:ext>
            </a:extLst>
          </p:cNvPr>
          <p:cNvSpPr txBox="1">
            <a:spLocks/>
          </p:cNvSpPr>
          <p:nvPr/>
        </p:nvSpPr>
        <p:spPr>
          <a:xfrm>
            <a:off x="6096000" y="970384"/>
            <a:ext cx="5920558" cy="54835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vector&lt;map&lt;float, function&gt;&gt; </a:t>
            </a:r>
            <a:r>
              <a:rPr lang="ko-KR" altLang="en-US" sz="1400" dirty="0">
                <a:solidFill>
                  <a:schemeClr val="accent6"/>
                </a:solidFill>
              </a:rPr>
              <a:t>캐릭터</a:t>
            </a:r>
            <a:r>
              <a:rPr lang="en-US" altLang="ko-KR" sz="1400" dirty="0">
                <a:solidFill>
                  <a:schemeClr val="accent6"/>
                </a:solidFill>
              </a:rPr>
              <a:t>::</a:t>
            </a:r>
            <a:r>
              <a:rPr lang="ko-KR" altLang="en-US" sz="1400" dirty="0">
                <a:solidFill>
                  <a:schemeClr val="accent6"/>
                </a:solidFill>
              </a:rPr>
              <a:t>이벤트목록</a:t>
            </a:r>
            <a:r>
              <a:rPr lang="en-US" altLang="ko-KR" sz="1400" dirty="0">
                <a:solidFill>
                  <a:schemeClr val="accent6"/>
                </a:solidFill>
              </a:rPr>
              <a:t>; 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애니메이션</a:t>
            </a:r>
            <a:r>
              <a:rPr lang="en-US" altLang="ko-KR" sz="1400" dirty="0">
                <a:solidFill>
                  <a:srgbClr val="92D050"/>
                </a:solidFill>
              </a:rPr>
              <a:t>, </a:t>
            </a:r>
            <a:r>
              <a:rPr lang="ko-KR" altLang="en-US" sz="1400" dirty="0">
                <a:solidFill>
                  <a:srgbClr val="92D050"/>
                </a:solidFill>
              </a:rPr>
              <a:t>시간별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endParaRPr lang="en-US" altLang="ko-KR" sz="14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이벤트 등록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애니메이션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이벤트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실행시간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{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</a:t>
            </a:r>
            <a:r>
              <a:rPr lang="ko-KR" altLang="en-US" sz="1400" dirty="0">
                <a:solidFill>
                  <a:schemeClr val="accent6"/>
                </a:solidFill>
              </a:rPr>
              <a:t>이벤트목록</a:t>
            </a:r>
            <a:r>
              <a:rPr lang="en-US" altLang="ko-KR" sz="1400" dirty="0">
                <a:solidFill>
                  <a:schemeClr val="accent6"/>
                </a:solidFill>
              </a:rPr>
              <a:t>[</a:t>
            </a:r>
            <a:r>
              <a:rPr lang="ko-KR" altLang="en-US" sz="1400" dirty="0">
                <a:solidFill>
                  <a:schemeClr val="accent6"/>
                </a:solidFill>
              </a:rPr>
              <a:t>애니메이션</a:t>
            </a:r>
            <a:r>
              <a:rPr lang="en-US" altLang="ko-KR" sz="1400" dirty="0">
                <a:solidFill>
                  <a:schemeClr val="accent6"/>
                </a:solidFill>
              </a:rPr>
              <a:t>][</a:t>
            </a:r>
            <a:r>
              <a:rPr lang="ko-KR" altLang="en-US" sz="1400" dirty="0">
                <a:solidFill>
                  <a:schemeClr val="accent6"/>
                </a:solidFill>
              </a:rPr>
              <a:t>실행시간</a:t>
            </a:r>
            <a:r>
              <a:rPr lang="en-US" altLang="ko-KR" sz="1400" dirty="0">
                <a:solidFill>
                  <a:schemeClr val="accent6"/>
                </a:solidFill>
              </a:rPr>
              <a:t>] = </a:t>
            </a:r>
            <a:r>
              <a:rPr lang="ko-KR" altLang="en-US" sz="1400" dirty="0">
                <a:solidFill>
                  <a:schemeClr val="accent6"/>
                </a:solidFill>
              </a:rPr>
              <a:t>이벤트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}</a:t>
            </a:r>
          </a:p>
          <a:p>
            <a:pPr marL="114300" indent="0">
              <a:buNone/>
            </a:pPr>
            <a:endParaRPr lang="en-US" altLang="ko-KR" sz="14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이벤트 실행</a:t>
            </a:r>
            <a:r>
              <a:rPr lang="en-US" altLang="ko-KR" sz="1400" dirty="0">
                <a:solidFill>
                  <a:schemeClr val="accent6"/>
                </a:solidFill>
              </a:rPr>
              <a:t>()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{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이벤트목록</a:t>
            </a:r>
            <a:r>
              <a:rPr lang="en-US" altLang="ko-KR" sz="1400" dirty="0">
                <a:solidFill>
                  <a:schemeClr val="accent6"/>
                </a:solidFill>
              </a:rPr>
              <a:t>[</a:t>
            </a:r>
            <a:r>
              <a:rPr lang="ko-KR" altLang="en-US" sz="1400" dirty="0">
                <a:solidFill>
                  <a:schemeClr val="accent6"/>
                </a:solidFill>
              </a:rPr>
              <a:t>현재 애니메이션</a:t>
            </a:r>
            <a:r>
              <a:rPr lang="en-US" altLang="ko-KR" sz="1400" dirty="0">
                <a:solidFill>
                  <a:schemeClr val="accent6"/>
                </a:solidFill>
              </a:rPr>
              <a:t>]::iterator </a:t>
            </a:r>
            <a:r>
              <a:rPr lang="ko-KR" altLang="en-US" sz="1400" dirty="0">
                <a:solidFill>
                  <a:schemeClr val="accent6"/>
                </a:solidFill>
              </a:rPr>
              <a:t>대기이벤트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if(</a:t>
            </a:r>
            <a:r>
              <a:rPr lang="ko-KR" altLang="en-US" sz="1400" dirty="0">
                <a:solidFill>
                  <a:schemeClr val="accent6"/>
                </a:solidFill>
              </a:rPr>
              <a:t>이벤트목록</a:t>
            </a:r>
            <a:r>
              <a:rPr lang="en-US" altLang="ko-KR" sz="1400" dirty="0">
                <a:solidFill>
                  <a:schemeClr val="accent6"/>
                </a:solidFill>
              </a:rPr>
              <a:t>[</a:t>
            </a:r>
            <a:r>
              <a:rPr lang="ko-KR" altLang="en-US" sz="1400" dirty="0">
                <a:solidFill>
                  <a:schemeClr val="accent6"/>
                </a:solidFill>
              </a:rPr>
              <a:t>현재 애니메이션</a:t>
            </a:r>
            <a:r>
              <a:rPr lang="en-US" altLang="ko-KR" sz="1400" dirty="0">
                <a:solidFill>
                  <a:schemeClr val="accent6"/>
                </a:solidFill>
              </a:rPr>
              <a:t>]::iterator-&gt;</a:t>
            </a:r>
            <a:r>
              <a:rPr lang="ko-KR" altLang="en-US" sz="1400" dirty="0">
                <a:solidFill>
                  <a:schemeClr val="accent6"/>
                </a:solidFill>
              </a:rPr>
              <a:t> 실행시간 </a:t>
            </a:r>
            <a:r>
              <a:rPr lang="en-US" altLang="ko-KR" sz="1400" dirty="0">
                <a:solidFill>
                  <a:schemeClr val="accent6"/>
                </a:solidFill>
              </a:rPr>
              <a:t>&lt; </a:t>
            </a:r>
            <a:r>
              <a:rPr lang="ko-KR" altLang="en-US" sz="1400" dirty="0">
                <a:solidFill>
                  <a:schemeClr val="accent6"/>
                </a:solidFill>
              </a:rPr>
              <a:t>현재시간</a:t>
            </a:r>
            <a:r>
              <a:rPr lang="en-US" altLang="ko-KR" sz="1400" dirty="0">
                <a:solidFill>
                  <a:schemeClr val="accent6"/>
                </a:solidFill>
              </a:rPr>
              <a:t>) {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</a:t>
            </a:r>
            <a:r>
              <a:rPr lang="ko-KR" altLang="en-US" sz="1400" dirty="0">
                <a:solidFill>
                  <a:schemeClr val="accent6"/>
                </a:solidFill>
              </a:rPr>
              <a:t>대기이벤트</a:t>
            </a:r>
            <a:r>
              <a:rPr lang="en-US" altLang="ko-KR" sz="1400" dirty="0">
                <a:solidFill>
                  <a:schemeClr val="accent6"/>
                </a:solidFill>
              </a:rPr>
              <a:t>-&gt;</a:t>
            </a:r>
            <a:r>
              <a:rPr lang="ko-KR" altLang="en-US" sz="1400" dirty="0">
                <a:solidFill>
                  <a:schemeClr val="accent6"/>
                </a:solidFill>
              </a:rPr>
              <a:t>실행</a:t>
            </a:r>
            <a:r>
              <a:rPr lang="en-US" altLang="ko-KR" sz="1400" dirty="0">
                <a:solidFill>
                  <a:schemeClr val="accent6"/>
                </a:solidFill>
              </a:rPr>
              <a:t>();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</a:t>
            </a:r>
            <a:r>
              <a:rPr lang="ko-KR" altLang="en-US" sz="1400" dirty="0">
                <a:solidFill>
                  <a:schemeClr val="accent6"/>
                </a:solidFill>
              </a:rPr>
              <a:t>대기이벤트</a:t>
            </a:r>
            <a:r>
              <a:rPr lang="en-US" altLang="ko-KR" sz="1400" dirty="0">
                <a:solidFill>
                  <a:schemeClr val="accent6"/>
                </a:solidFill>
              </a:rPr>
              <a:t>++; 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다음 이벤트 대기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}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대기 이벤트는 애니메이션 시작할 때 처음으로 돌아간다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27152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1463</Words>
  <Application>Microsoft Office PowerPoint</Application>
  <PresentationFormat>와이드스크린</PresentationFormat>
  <Paragraphs>235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Malgun Gothic</vt:lpstr>
      <vt:lpstr>Arial</vt:lpstr>
      <vt:lpstr>Simple Light</vt:lpstr>
      <vt:lpstr>DX3D 포트폴리오 파이어엠블렘</vt:lpstr>
      <vt:lpstr>개요</vt:lpstr>
      <vt:lpstr>맵 구현</vt:lpstr>
      <vt:lpstr>오브젝트</vt:lpstr>
      <vt:lpstr>턴 진행</vt:lpstr>
      <vt:lpstr>이동지점, 공격지점 탐색</vt:lpstr>
      <vt:lpstr>경로 추적</vt:lpstr>
      <vt:lpstr>전투 : 전투 순서 진행</vt:lpstr>
      <vt:lpstr>애니메이션 이벤트</vt:lpstr>
      <vt:lpstr>모델&amp;애니메이션 인스턴싱</vt:lpstr>
      <vt:lpstr>그림자</vt:lpstr>
      <vt:lpstr>개발 후기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DX3D 포트폴리오 파이어엠블렘</dc:title>
  <cp:lastModifiedBy>배 한진</cp:lastModifiedBy>
  <cp:revision>62</cp:revision>
  <dcterms:modified xsi:type="dcterms:W3CDTF">2023-04-14T05:00:30Z</dcterms:modified>
</cp:coreProperties>
</file>